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oboto Black"/>
      <p:bold r:id="rId25"/>
      <p:boldItalic r:id="rId26"/>
    </p:embeddedFont>
    <p:embeddedFont>
      <p:font typeface="Roboto"/>
      <p:regular r:id="rId27"/>
      <p:bold r:id="rId28"/>
      <p:italic r:id="rId29"/>
      <p:boldItalic r:id="rId30"/>
    </p:embeddedFont>
    <p:embeddedFont>
      <p:font typeface="Roboto Light"/>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2B03BBD-2AB1-4471-A6F1-F5AFCC70A00D}">
  <a:tblStyle styleId="{A2B03BBD-2AB1-4471-A6F1-F5AFCC70A00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59E27E6B-41A1-42AC-BCED-F2251ED559B7}" styleName="Table_1">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Black-boldItalic.fntdata"/><Relationship Id="rId25" Type="http://schemas.openxmlformats.org/officeDocument/2006/relationships/font" Target="fonts/RobotoBlack-bold.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obotoLight-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RobotoLight-italic.fntdata"/><Relationship Id="rId10" Type="http://schemas.openxmlformats.org/officeDocument/2006/relationships/slide" Target="slides/slide4.xml"/><Relationship Id="rId32" Type="http://schemas.openxmlformats.org/officeDocument/2006/relationships/font" Target="fonts/RobotoLight-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RobotoLight-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3.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bff01ffecd_0_15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bff01ffecd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Residual standard error of 0.6455 is somewhat high in my </a:t>
            </a:r>
            <a:r>
              <a:rPr lang="en"/>
              <a:t>opinion. </a:t>
            </a:r>
            <a:r>
              <a:rPr lang="en"/>
              <a:t>This is a measure of the average deviation of the observed values from the fitted values in a regression model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Multiple R-squared of 0.9288 is the proportion of the variance in the dependent variable that is predictable from the independent variables in a regression model. 92.88% of our </a:t>
            </a:r>
            <a:r>
              <a:rPr lang="en"/>
              <a:t>dependent</a:t>
            </a:r>
            <a:r>
              <a:rPr lang="en"/>
              <a:t> variable can be explained by our independent </a:t>
            </a:r>
            <a:r>
              <a:rPr lang="en"/>
              <a:t>variable. </a:t>
            </a:r>
            <a:r>
              <a:rPr lang="en"/>
              <a:t> </a:t>
            </a:r>
            <a:endParaRPr/>
          </a:p>
          <a:p>
            <a:pPr indent="0" lvl="0" marL="0" rtl="0" algn="l">
              <a:spcBef>
                <a:spcPts val="0"/>
              </a:spcBef>
              <a:spcAft>
                <a:spcPts val="0"/>
              </a:spcAft>
              <a:buNone/>
            </a:pPr>
            <a:r>
              <a:rPr lang="en"/>
              <a:t>P-value of &lt; 2.2e-16 suggests that our model iis statistically significant.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bff01ffecd_0_1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bff01ffecd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i first built the model, i left many of the WS stats in there, so my model predicted the WS almost perfectly, so feature selection excluded WS related stats.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can see the regression model question which we can simply plug in the values and then predict our WS for players. This is what we will be doing for our players predictions. This equation is only in my code.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bff01ffecd_0_20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bff01ffecd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residuals were very small for this, which is a good indication of the model for the actual vs predicted Win share values.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bff01ffecd_0_22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bff01ffecd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this estimate, I used a fellow </a:t>
            </a:r>
            <a:r>
              <a:rPr lang="en"/>
              <a:t>classmates</a:t>
            </a:r>
            <a:r>
              <a:rPr lang="en"/>
              <a:t> estimate. For me my value was around 700,000 which was abnormally small and would </a:t>
            </a:r>
            <a:r>
              <a:rPr lang="en"/>
              <a:t>affect</a:t>
            </a:r>
            <a:r>
              <a:rPr lang="en"/>
              <a:t> the entire project. </a:t>
            </a:r>
            <a:endParaRPr/>
          </a:p>
          <a:p>
            <a:pPr indent="0" lvl="0" marL="0" rtl="0" algn="l">
              <a:spcBef>
                <a:spcPts val="0"/>
              </a:spcBef>
              <a:spcAft>
                <a:spcPts val="0"/>
              </a:spcAft>
              <a:buNone/>
            </a:pPr>
            <a:r>
              <a:rPr lang="en"/>
              <a:t>I </a:t>
            </a:r>
            <a:r>
              <a:rPr lang="en"/>
              <a:t>believe</a:t>
            </a:r>
            <a:r>
              <a:rPr lang="en"/>
              <a:t> the salary data from the nba stats had an issue or my code might have an error.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bff01ffecd_0_2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bff01ffecd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bff01ffecd_0_26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bff01ffecd_0_2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our players </a:t>
            </a:r>
            <a:r>
              <a:rPr lang="en"/>
              <a:t>valuation</a:t>
            </a:r>
            <a:r>
              <a:rPr lang="en"/>
              <a:t>, I simply multiplied their predicted winshare with how much 1 winshare costs. If their </a:t>
            </a:r>
            <a:r>
              <a:rPr lang="en"/>
              <a:t>values</a:t>
            </a:r>
            <a:r>
              <a:rPr lang="en"/>
              <a:t> are lower than their actual value they are overvalued and viseversa.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bff01ffecd_0_30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2bff01ffecd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player option?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a player in their 3 year contract there is an option for the 4th season and if they </a:t>
            </a:r>
            <a:r>
              <a:rPr lang="en"/>
              <a:t>exercise</a:t>
            </a:r>
            <a:r>
              <a:rPr lang="en"/>
              <a:t> the option we can decide to keep them on for the 4th season and their salary is kept the same.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can see from the calculation that Olynyk is undervalued so I would like to </a:t>
            </a:r>
            <a:r>
              <a:rPr lang="en"/>
              <a:t>guarantee</a:t>
            </a:r>
            <a:r>
              <a:rPr lang="en"/>
              <a:t> is contract and would like to keep him on the team. He has 32 and shows </a:t>
            </a:r>
            <a:r>
              <a:rPr lang="en"/>
              <a:t>a lot</a:t>
            </a:r>
            <a:r>
              <a:rPr lang="en"/>
              <a:t> of promise still and in my option and according to my </a:t>
            </a:r>
            <a:r>
              <a:rPr lang="en"/>
              <a:t>calculation a steal. And Clarkson is overrated. Also i'm canadian so im somewhat biased.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2bff01ffecd_0_3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2bff01ffecd_0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NBA final veteran Fred VanVleet (Toronto’s fans favorite player) would make an </a:t>
            </a:r>
            <a:r>
              <a:rPr lang="en"/>
              <a:t>absolute</a:t>
            </a:r>
            <a:r>
              <a:rPr lang="en"/>
              <a:t> hit in the roster and would be a perfect signing for only $21,250,000. We would </a:t>
            </a:r>
            <a:r>
              <a:rPr lang="en"/>
              <a:t>exercise</a:t>
            </a:r>
            <a:r>
              <a:rPr lang="en"/>
              <a:t> the cheaper players and sign him. He has great stats and would be able to push the team to the finals. He has what it takes and I would love to have him on the team. GO RAPTORS!!!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bff01ffecd_0_35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2bff01ffecd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737373"/>
              </a:buClr>
              <a:buSzPts val="1400"/>
              <a:buFont typeface="Roboto"/>
              <a:buChar char="●"/>
            </a:pPr>
            <a:r>
              <a:rPr lang="en">
                <a:solidFill>
                  <a:srgbClr val="737373"/>
                </a:solidFill>
                <a:latin typeface="Roboto"/>
                <a:ea typeface="Roboto"/>
                <a:cs typeface="Roboto"/>
                <a:sym typeface="Roboto"/>
              </a:rPr>
              <a:t>Used base stats for model rather than Advanced stats</a:t>
            </a:r>
            <a:endParaRPr>
              <a:solidFill>
                <a:srgbClr val="737373"/>
              </a:solidFill>
              <a:latin typeface="Roboto"/>
              <a:ea typeface="Roboto"/>
              <a:cs typeface="Roboto"/>
              <a:sym typeface="Roboto"/>
            </a:endParaRPr>
          </a:p>
          <a:p>
            <a:pPr indent="-317500" lvl="1" marL="914400" rtl="0" algn="l">
              <a:spcBef>
                <a:spcPts val="0"/>
              </a:spcBef>
              <a:spcAft>
                <a:spcPts val="0"/>
              </a:spcAft>
              <a:buClr>
                <a:srgbClr val="737373"/>
              </a:buClr>
              <a:buSzPts val="1400"/>
              <a:buFont typeface="Roboto"/>
              <a:buChar char="○"/>
            </a:pPr>
            <a:r>
              <a:rPr lang="en">
                <a:solidFill>
                  <a:srgbClr val="737373"/>
                </a:solidFill>
                <a:latin typeface="Roboto"/>
                <a:ea typeface="Roboto"/>
                <a:cs typeface="Roboto"/>
                <a:sym typeface="Roboto"/>
              </a:rPr>
              <a:t>To build the model I should have joined the advanced stats with the base stats for the players in the NBA. This could have potentially given me more options to test out on the regression model. </a:t>
            </a:r>
            <a:endParaRPr>
              <a:solidFill>
                <a:srgbClr val="737373"/>
              </a:solidFill>
              <a:latin typeface="Roboto"/>
              <a:ea typeface="Roboto"/>
              <a:cs typeface="Roboto"/>
              <a:sym typeface="Roboto"/>
            </a:endParaRPr>
          </a:p>
          <a:p>
            <a:pPr indent="-317500" lvl="0" marL="457200" rtl="0" algn="l">
              <a:spcBef>
                <a:spcPts val="0"/>
              </a:spcBef>
              <a:spcAft>
                <a:spcPts val="0"/>
              </a:spcAft>
              <a:buClr>
                <a:srgbClr val="737373"/>
              </a:buClr>
              <a:buSzPts val="1400"/>
              <a:buFont typeface="Roboto"/>
              <a:buChar char="●"/>
            </a:pPr>
            <a:r>
              <a:rPr lang="en">
                <a:solidFill>
                  <a:srgbClr val="737373"/>
                </a:solidFill>
                <a:latin typeface="Roboto"/>
                <a:ea typeface="Roboto"/>
                <a:cs typeface="Roboto"/>
                <a:sym typeface="Roboto"/>
              </a:rPr>
              <a:t>Tried different model rather than just linear regression</a:t>
            </a:r>
            <a:endParaRPr>
              <a:solidFill>
                <a:srgbClr val="737373"/>
              </a:solidFill>
              <a:latin typeface="Roboto"/>
              <a:ea typeface="Roboto"/>
              <a:cs typeface="Roboto"/>
              <a:sym typeface="Roboto"/>
            </a:endParaRPr>
          </a:p>
          <a:p>
            <a:pPr indent="-317500" lvl="1" marL="914400" rtl="0" algn="l">
              <a:spcBef>
                <a:spcPts val="0"/>
              </a:spcBef>
              <a:spcAft>
                <a:spcPts val="0"/>
              </a:spcAft>
              <a:buClr>
                <a:srgbClr val="737373"/>
              </a:buClr>
              <a:buSzPts val="1400"/>
              <a:buFont typeface="Roboto"/>
              <a:buChar char="○"/>
            </a:pPr>
            <a:r>
              <a:rPr lang="en">
                <a:solidFill>
                  <a:srgbClr val="737373"/>
                </a:solidFill>
                <a:latin typeface="Roboto"/>
                <a:ea typeface="Roboto"/>
                <a:cs typeface="Roboto"/>
                <a:sym typeface="Roboto"/>
              </a:rPr>
              <a:t>The WS values are </a:t>
            </a:r>
            <a:r>
              <a:rPr lang="en">
                <a:solidFill>
                  <a:srgbClr val="737373"/>
                </a:solidFill>
                <a:latin typeface="Roboto"/>
                <a:ea typeface="Roboto"/>
                <a:cs typeface="Roboto"/>
                <a:sym typeface="Roboto"/>
              </a:rPr>
              <a:t>continuous</a:t>
            </a:r>
            <a:r>
              <a:rPr lang="en">
                <a:solidFill>
                  <a:srgbClr val="737373"/>
                </a:solidFill>
                <a:latin typeface="Roboto"/>
                <a:ea typeface="Roboto"/>
                <a:cs typeface="Roboto"/>
                <a:sym typeface="Roboto"/>
              </a:rPr>
              <a:t> so I used a regression model but I could have </a:t>
            </a:r>
            <a:r>
              <a:rPr lang="en">
                <a:solidFill>
                  <a:srgbClr val="737373"/>
                </a:solidFill>
                <a:latin typeface="Roboto"/>
                <a:ea typeface="Roboto"/>
                <a:cs typeface="Roboto"/>
                <a:sym typeface="Roboto"/>
              </a:rPr>
              <a:t>definitely</a:t>
            </a:r>
            <a:r>
              <a:rPr lang="en">
                <a:solidFill>
                  <a:srgbClr val="737373"/>
                </a:solidFill>
                <a:latin typeface="Roboto"/>
                <a:ea typeface="Roboto"/>
                <a:cs typeface="Roboto"/>
                <a:sym typeface="Roboto"/>
              </a:rPr>
              <a:t> used other ones </a:t>
            </a:r>
            <a:r>
              <a:rPr lang="en">
                <a:solidFill>
                  <a:srgbClr val="737373"/>
                </a:solidFill>
                <a:latin typeface="Roboto"/>
                <a:ea typeface="Roboto"/>
                <a:cs typeface="Roboto"/>
                <a:sym typeface="Roboto"/>
              </a:rPr>
              <a:t>as well</a:t>
            </a:r>
            <a:r>
              <a:rPr lang="en">
                <a:solidFill>
                  <a:srgbClr val="737373"/>
                </a:solidFill>
                <a:latin typeface="Roboto"/>
                <a:ea typeface="Roboto"/>
                <a:cs typeface="Roboto"/>
                <a:sym typeface="Roboto"/>
              </a:rPr>
              <a:t>. I could </a:t>
            </a:r>
            <a:r>
              <a:rPr lang="en">
                <a:solidFill>
                  <a:srgbClr val="737373"/>
                </a:solidFill>
                <a:latin typeface="Roboto"/>
                <a:ea typeface="Roboto"/>
                <a:cs typeface="Roboto"/>
                <a:sym typeface="Roboto"/>
              </a:rPr>
              <a:t>have</a:t>
            </a:r>
            <a:r>
              <a:rPr lang="en">
                <a:solidFill>
                  <a:srgbClr val="737373"/>
                </a:solidFill>
                <a:latin typeface="Roboto"/>
                <a:ea typeface="Roboto"/>
                <a:cs typeface="Roboto"/>
                <a:sym typeface="Roboto"/>
              </a:rPr>
              <a:t> used machine learning (clusters) as well, random </a:t>
            </a:r>
            <a:r>
              <a:rPr lang="en">
                <a:solidFill>
                  <a:srgbClr val="737373"/>
                </a:solidFill>
                <a:latin typeface="Roboto"/>
                <a:ea typeface="Roboto"/>
                <a:cs typeface="Roboto"/>
                <a:sym typeface="Roboto"/>
              </a:rPr>
              <a:t>forest</a:t>
            </a:r>
            <a:r>
              <a:rPr lang="en">
                <a:solidFill>
                  <a:srgbClr val="737373"/>
                </a:solidFill>
                <a:latin typeface="Roboto"/>
                <a:ea typeface="Roboto"/>
                <a:cs typeface="Roboto"/>
                <a:sym typeface="Roboto"/>
              </a:rPr>
              <a:t>, KNN, etc. </a:t>
            </a:r>
            <a:endParaRPr>
              <a:solidFill>
                <a:srgbClr val="737373"/>
              </a:solidFill>
              <a:latin typeface="Roboto"/>
              <a:ea typeface="Roboto"/>
              <a:cs typeface="Roboto"/>
              <a:sym typeface="Roboto"/>
            </a:endParaRPr>
          </a:p>
          <a:p>
            <a:pPr indent="-317500" lvl="0" marL="457200" rtl="0" algn="l">
              <a:spcBef>
                <a:spcPts val="0"/>
              </a:spcBef>
              <a:spcAft>
                <a:spcPts val="0"/>
              </a:spcAft>
              <a:buClr>
                <a:srgbClr val="737373"/>
              </a:buClr>
              <a:buSzPts val="1400"/>
              <a:buFont typeface="Roboto"/>
              <a:buChar char="●"/>
            </a:pPr>
            <a:r>
              <a:rPr lang="en">
                <a:solidFill>
                  <a:srgbClr val="737373"/>
                </a:solidFill>
                <a:latin typeface="Roboto"/>
                <a:ea typeface="Roboto"/>
                <a:cs typeface="Roboto"/>
                <a:sym typeface="Roboto"/>
              </a:rPr>
              <a:t>Used proper model for free agent data (Fred VanVleet decision) </a:t>
            </a:r>
            <a:endParaRPr>
              <a:solidFill>
                <a:srgbClr val="737373"/>
              </a:solidFill>
              <a:latin typeface="Roboto"/>
              <a:ea typeface="Roboto"/>
              <a:cs typeface="Roboto"/>
              <a:sym typeface="Roboto"/>
            </a:endParaRPr>
          </a:p>
          <a:p>
            <a:pPr indent="-317500" lvl="1" marL="914400" rtl="0" algn="l">
              <a:spcBef>
                <a:spcPts val="0"/>
              </a:spcBef>
              <a:spcAft>
                <a:spcPts val="0"/>
              </a:spcAft>
              <a:buClr>
                <a:srgbClr val="737373"/>
              </a:buClr>
              <a:buSzPts val="1400"/>
              <a:buFont typeface="Roboto"/>
              <a:buChar char="○"/>
            </a:pPr>
            <a:r>
              <a:rPr lang="en">
                <a:solidFill>
                  <a:srgbClr val="737373"/>
                </a:solidFill>
                <a:latin typeface="Roboto"/>
                <a:ea typeface="Roboto"/>
                <a:cs typeface="Roboto"/>
                <a:sym typeface="Roboto"/>
              </a:rPr>
              <a:t>To make the model work, I could </a:t>
            </a:r>
            <a:r>
              <a:rPr lang="en">
                <a:solidFill>
                  <a:srgbClr val="737373"/>
                </a:solidFill>
                <a:latin typeface="Roboto"/>
                <a:ea typeface="Roboto"/>
                <a:cs typeface="Roboto"/>
                <a:sym typeface="Roboto"/>
              </a:rPr>
              <a:t>have</a:t>
            </a:r>
            <a:r>
              <a:rPr lang="en">
                <a:solidFill>
                  <a:srgbClr val="737373"/>
                </a:solidFill>
                <a:latin typeface="Roboto"/>
                <a:ea typeface="Roboto"/>
                <a:cs typeface="Roboto"/>
                <a:sym typeface="Roboto"/>
              </a:rPr>
              <a:t> filtered the nba data with the free agende data, “filtered by Player name”, joined their advanced stats with the salary and then used the model. Then i could </a:t>
            </a:r>
            <a:r>
              <a:rPr lang="en">
                <a:solidFill>
                  <a:srgbClr val="737373"/>
                </a:solidFill>
                <a:latin typeface="Roboto"/>
                <a:ea typeface="Roboto"/>
                <a:cs typeface="Roboto"/>
                <a:sym typeface="Roboto"/>
              </a:rPr>
              <a:t>multiply</a:t>
            </a:r>
            <a:r>
              <a:rPr lang="en">
                <a:solidFill>
                  <a:srgbClr val="737373"/>
                </a:solidFill>
                <a:latin typeface="Roboto"/>
                <a:ea typeface="Roboto"/>
                <a:cs typeface="Roboto"/>
                <a:sym typeface="Roboto"/>
              </a:rPr>
              <a:t> their predicted WS with their salary to get a </a:t>
            </a:r>
            <a:r>
              <a:rPr lang="en">
                <a:solidFill>
                  <a:srgbClr val="737373"/>
                </a:solidFill>
                <a:latin typeface="Roboto"/>
                <a:ea typeface="Roboto"/>
                <a:cs typeface="Roboto"/>
                <a:sym typeface="Roboto"/>
              </a:rPr>
              <a:t>coefficient</a:t>
            </a:r>
            <a:r>
              <a:rPr lang="en">
                <a:solidFill>
                  <a:srgbClr val="737373"/>
                </a:solidFill>
                <a:latin typeface="Roboto"/>
                <a:ea typeface="Roboto"/>
                <a:cs typeface="Roboto"/>
                <a:sym typeface="Roboto"/>
              </a:rPr>
              <a:t> and which ever one had the </a:t>
            </a:r>
            <a:r>
              <a:rPr lang="en">
                <a:solidFill>
                  <a:srgbClr val="737373"/>
                </a:solidFill>
                <a:latin typeface="Roboto"/>
                <a:ea typeface="Roboto"/>
                <a:cs typeface="Roboto"/>
                <a:sym typeface="Roboto"/>
              </a:rPr>
              <a:t>highest</a:t>
            </a:r>
            <a:r>
              <a:rPr lang="en">
                <a:solidFill>
                  <a:srgbClr val="737373"/>
                </a:solidFill>
                <a:latin typeface="Roboto"/>
                <a:ea typeface="Roboto"/>
                <a:cs typeface="Roboto"/>
                <a:sym typeface="Roboto"/>
              </a:rPr>
              <a:t> return would be my choice. </a:t>
            </a:r>
            <a:endParaRPr>
              <a:solidFill>
                <a:srgbClr val="737373"/>
              </a:solidFill>
              <a:latin typeface="Roboto"/>
              <a:ea typeface="Roboto"/>
              <a:cs typeface="Roboto"/>
              <a:sym typeface="Roboto"/>
            </a:endParaRPr>
          </a:p>
          <a:p>
            <a:pPr indent="-317500" lvl="0" marL="457200" rtl="0" algn="l">
              <a:spcBef>
                <a:spcPts val="0"/>
              </a:spcBef>
              <a:spcAft>
                <a:spcPts val="0"/>
              </a:spcAft>
              <a:buClr>
                <a:srgbClr val="737373"/>
              </a:buClr>
              <a:buSzPts val="1400"/>
              <a:buFont typeface="Roboto"/>
              <a:buChar char="●"/>
            </a:pPr>
            <a:r>
              <a:rPr lang="en">
                <a:solidFill>
                  <a:srgbClr val="737373"/>
                </a:solidFill>
                <a:latin typeface="Roboto"/>
                <a:ea typeface="Roboto"/>
                <a:cs typeface="Roboto"/>
                <a:sym typeface="Roboto"/>
              </a:rPr>
              <a:t>Here you can see my VIF Variable Inflation Factor. </a:t>
            </a:r>
            <a:endParaRPr>
              <a:solidFill>
                <a:srgbClr val="737373"/>
              </a:solidFill>
              <a:latin typeface="Roboto"/>
              <a:ea typeface="Roboto"/>
              <a:cs typeface="Roboto"/>
              <a:sym typeface="Roboto"/>
            </a:endParaRPr>
          </a:p>
          <a:p>
            <a:pPr indent="-317500" lvl="1" marL="914400" rtl="0" algn="l">
              <a:spcBef>
                <a:spcPts val="0"/>
              </a:spcBef>
              <a:spcAft>
                <a:spcPts val="0"/>
              </a:spcAft>
              <a:buClr>
                <a:srgbClr val="737373"/>
              </a:buClr>
              <a:buSzPts val="1400"/>
              <a:buFont typeface="Roboto"/>
              <a:buChar char="○"/>
            </a:pPr>
            <a:r>
              <a:rPr lang="en">
                <a:solidFill>
                  <a:srgbClr val="737373"/>
                </a:solidFill>
                <a:latin typeface="Roboto"/>
                <a:ea typeface="Roboto"/>
                <a:cs typeface="Roboto"/>
                <a:sym typeface="Roboto"/>
              </a:rPr>
              <a:t>VIF can detect multicollinearity and this table is my test. It is </a:t>
            </a:r>
            <a:r>
              <a:rPr lang="en">
                <a:solidFill>
                  <a:srgbClr val="737373"/>
                </a:solidFill>
                <a:latin typeface="Roboto"/>
                <a:ea typeface="Roboto"/>
                <a:cs typeface="Roboto"/>
                <a:sym typeface="Roboto"/>
              </a:rPr>
              <a:t>outrageous</a:t>
            </a:r>
            <a:r>
              <a:rPr lang="en">
                <a:solidFill>
                  <a:srgbClr val="737373"/>
                </a:solidFill>
                <a:latin typeface="Roboto"/>
                <a:ea typeface="Roboto"/>
                <a:cs typeface="Roboto"/>
                <a:sym typeface="Roboto"/>
              </a:rPr>
              <a:t> how large this numbers are. This should have been done much further in the test. </a:t>
            </a:r>
            <a:endParaRPr>
              <a:solidFill>
                <a:srgbClr val="737373"/>
              </a:solidFill>
              <a:latin typeface="Roboto"/>
              <a:ea typeface="Roboto"/>
              <a:cs typeface="Roboto"/>
              <a:sym typeface="Roboto"/>
            </a:endParaRPr>
          </a:p>
          <a:p>
            <a:pPr indent="-317500" lvl="0" marL="457200" rtl="0" algn="l">
              <a:spcBef>
                <a:spcPts val="0"/>
              </a:spcBef>
              <a:spcAft>
                <a:spcPts val="0"/>
              </a:spcAft>
              <a:buClr>
                <a:srgbClr val="737373"/>
              </a:buClr>
              <a:buSzPts val="1400"/>
              <a:buFont typeface="Roboto"/>
              <a:buChar char="●"/>
            </a:pPr>
            <a:r>
              <a:rPr lang="en">
                <a:solidFill>
                  <a:srgbClr val="737373"/>
                </a:solidFill>
                <a:latin typeface="Roboto"/>
                <a:ea typeface="Roboto"/>
                <a:cs typeface="Roboto"/>
                <a:sym typeface="Roboto"/>
              </a:rPr>
              <a:t>Did more EDA with the variables to provide more </a:t>
            </a:r>
            <a:r>
              <a:rPr lang="en">
                <a:solidFill>
                  <a:srgbClr val="737373"/>
                </a:solidFill>
                <a:latin typeface="Roboto"/>
                <a:ea typeface="Roboto"/>
                <a:cs typeface="Roboto"/>
                <a:sym typeface="Roboto"/>
              </a:rPr>
              <a:t>knowledge</a:t>
            </a:r>
            <a:r>
              <a:rPr lang="en">
                <a:solidFill>
                  <a:srgbClr val="737373"/>
                </a:solidFill>
                <a:latin typeface="Roboto"/>
                <a:ea typeface="Roboto"/>
                <a:cs typeface="Roboto"/>
                <a:sym typeface="Roboto"/>
              </a:rPr>
              <a:t> </a:t>
            </a:r>
            <a:endParaRPr>
              <a:solidFill>
                <a:srgbClr val="737373"/>
              </a:solidFill>
              <a:latin typeface="Roboto"/>
              <a:ea typeface="Roboto"/>
              <a:cs typeface="Roboto"/>
              <a:sym typeface="Robo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for this project, we will be using NBA data from 2020-2023 advanced dataset aswell as the Free agency dataset. The dataset already has WS values calculated aswell as other complex stats important for our modeling.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the analysis, we use only data for players that have over 1000+ minutes played. And we can see the distribution of the </a:t>
            </a:r>
            <a:r>
              <a:rPr lang="en"/>
              <a:t>win shares</a:t>
            </a:r>
            <a:r>
              <a:rPr lang="en"/>
              <a:t> of players over the 3 seasons. It is important to note that most players have 0 win shares (mode).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data shows the winshare for every player in a given team and we can see UTA somehow has the highest.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bff01ffecd_0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bff01ffecd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chart shows that our winshare total is most for C (centre), even though centres in the overall NBA 2023 season scored the least points.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bff01ffecd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bff01ffec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can see players at around the age of 25-26 have the highest win share total, which would make sense as this is sometimes players prime years.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lets dive into the variables. We would like to predict winshare of players based on our models. We could use all variables and create a very accurate models but sometimes that might cause overfitting.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Overfitting occurs when our models has too much noise resulted from too much data. This can happen when the model is too complex relative to the amount of training data </a:t>
            </a:r>
            <a:r>
              <a:rPr lang="en"/>
              <a:t>available</a:t>
            </a:r>
            <a:r>
              <a:rPr lang="en"/>
              <a:t>. Overfitting can result in excessively flexible models that fit the training data extremely well but fail to generalize to unseen data.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this test of </a:t>
            </a:r>
            <a:r>
              <a:rPr lang="en"/>
              <a:t>correlation</a:t>
            </a:r>
            <a:r>
              <a:rPr lang="en"/>
              <a:t>, we can also see which variables are highly </a:t>
            </a:r>
            <a:r>
              <a:rPr lang="en"/>
              <a:t>correlated</a:t>
            </a:r>
            <a:r>
              <a:rPr lang="en"/>
              <a:t> to each other. </a:t>
            </a:r>
            <a:r>
              <a:rPr lang="en"/>
              <a:t>Multicollinearity</a:t>
            </a:r>
            <a:r>
              <a:rPr lang="en"/>
              <a:t> refers to when two or more independent </a:t>
            </a:r>
            <a:r>
              <a:rPr lang="en"/>
              <a:t>variables</a:t>
            </a:r>
            <a:r>
              <a:rPr lang="en"/>
              <a:t> in a regression models are highly </a:t>
            </a:r>
            <a:r>
              <a:rPr lang="en"/>
              <a:t>correlated</a:t>
            </a:r>
            <a:r>
              <a:rPr lang="en"/>
              <a:t> to each other. In this we can see OWS and DWS are highly </a:t>
            </a:r>
            <a:r>
              <a:rPr lang="en"/>
              <a:t>correlated</a:t>
            </a:r>
            <a:r>
              <a:rPr lang="en"/>
              <a:t> to WS, because they are </a:t>
            </a:r>
            <a:r>
              <a:rPr lang="en"/>
              <a:t>directly</a:t>
            </a:r>
            <a:r>
              <a:rPr lang="en"/>
              <a:t> used to calculate winshare. So in our model we must avoid using these variables. </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bff01ffecd_0_1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bff01ffecd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another </a:t>
            </a:r>
            <a:r>
              <a:rPr lang="en"/>
              <a:t>correlation</a:t>
            </a:r>
            <a:r>
              <a:rPr lang="en"/>
              <a:t> plot that shows us which variables are </a:t>
            </a:r>
            <a:r>
              <a:rPr lang="en"/>
              <a:t>correlated</a:t>
            </a:r>
            <a:r>
              <a:rPr lang="en"/>
              <a:t> with. These data show some problems without our model but we will talk about this in further slides.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8.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1.png"/><Relationship Id="rId7"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4.png"/><Relationship Id="rId5"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9.png"/><Relationship Id="rId5"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27.png"/><Relationship Id="rId4" Type="http://schemas.openxmlformats.org/officeDocument/2006/relationships/image" Target="../media/image24.png"/><Relationship Id="rId10" Type="http://schemas.openxmlformats.org/officeDocument/2006/relationships/image" Target="../media/image16.png"/><Relationship Id="rId9" Type="http://schemas.openxmlformats.org/officeDocument/2006/relationships/image" Target="../media/image15.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image" Target="../media/image3.png"/><Relationship Id="rId8"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851325"/>
            <a:ext cx="2575800" cy="262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latin typeface="Roboto Black"/>
                <a:ea typeface="Roboto Black"/>
                <a:cs typeface="Roboto Black"/>
                <a:sym typeface="Roboto Black"/>
              </a:rPr>
              <a:t>UTAH JAZZ: ROAD TO GLORY</a:t>
            </a:r>
            <a:endParaRPr sz="3000">
              <a:latin typeface="Roboto Black"/>
              <a:ea typeface="Roboto Black"/>
              <a:cs typeface="Roboto Black"/>
              <a:sym typeface="Roboto Black"/>
            </a:endParaRPr>
          </a:p>
          <a:p>
            <a:pPr indent="0" lvl="0" marL="0" rtl="0" algn="l">
              <a:spcBef>
                <a:spcPts val="0"/>
              </a:spcBef>
              <a:spcAft>
                <a:spcPts val="0"/>
              </a:spcAft>
              <a:buNone/>
            </a:pPr>
            <a:r>
              <a:t/>
            </a:r>
            <a:endParaRPr sz="3000">
              <a:latin typeface="Roboto Black"/>
              <a:ea typeface="Roboto Black"/>
              <a:cs typeface="Roboto Black"/>
              <a:sym typeface="Roboto Black"/>
            </a:endParaRPr>
          </a:p>
          <a:p>
            <a:pPr indent="0" lvl="0" marL="0" rtl="0" algn="l">
              <a:spcBef>
                <a:spcPts val="0"/>
              </a:spcBef>
              <a:spcAft>
                <a:spcPts val="0"/>
              </a:spcAft>
              <a:buNone/>
            </a:pPr>
            <a:r>
              <a:rPr lang="en" sz="3000">
                <a:latin typeface="Roboto Black"/>
                <a:ea typeface="Roboto Black"/>
                <a:cs typeface="Roboto Black"/>
                <a:sym typeface="Roboto Black"/>
              </a:rPr>
              <a:t>2023-24 Plan</a:t>
            </a:r>
            <a:endParaRPr/>
          </a:p>
        </p:txBody>
      </p:sp>
      <p:sp>
        <p:nvSpPr>
          <p:cNvPr id="68" name="Google Shape;68;p13"/>
          <p:cNvSpPr txBox="1"/>
          <p:nvPr>
            <p:ph idx="1" type="subTitle"/>
          </p:nvPr>
        </p:nvSpPr>
        <p:spPr>
          <a:xfrm>
            <a:off x="390525" y="3420955"/>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Player Valuation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219" name="Google Shape;219;p22"/>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220" name="Google Shape;220;p22"/>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221" name="Google Shape;221;p22"/>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22" name="Google Shape;222;p22"/>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223" name="Google Shape;223;p22"/>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224" name="Google Shape;224;p22"/>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25" name="Google Shape;225;p22"/>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226" name="Google Shape;226;p22"/>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227" name="Google Shape;227;p22"/>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28" name="Google Shape;228;p22"/>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229" name="Google Shape;229;p22"/>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230" name="Google Shape;230;p22"/>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31" name="Google Shape;231;p22"/>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232" name="Google Shape;232;p22"/>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233" name="Google Shape;233;p22"/>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234" name="Google Shape;234;p22"/>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235" name="Google Shape;235;p22"/>
          <p:cNvPicPr preferRelativeResize="0"/>
          <p:nvPr/>
        </p:nvPicPr>
        <p:blipFill>
          <a:blip r:embed="rId3">
            <a:alphaModFix/>
          </a:blip>
          <a:stretch>
            <a:fillRect/>
          </a:stretch>
        </p:blipFill>
        <p:spPr>
          <a:xfrm>
            <a:off x="0" y="0"/>
            <a:ext cx="9144003" cy="5143501"/>
          </a:xfrm>
          <a:prstGeom prst="rect">
            <a:avLst/>
          </a:prstGeom>
          <a:noFill/>
          <a:ln>
            <a:noFill/>
          </a:ln>
        </p:spPr>
      </p:pic>
      <p:sp>
        <p:nvSpPr>
          <p:cNvPr id="236" name="Google Shape;236;p22"/>
          <p:cNvSpPr txBox="1"/>
          <p:nvPr/>
        </p:nvSpPr>
        <p:spPr>
          <a:xfrm>
            <a:off x="188625" y="886325"/>
            <a:ext cx="3312600" cy="39654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lt1"/>
              </a:buClr>
              <a:buSzPts val="1600"/>
              <a:buFont typeface="Roboto Light"/>
              <a:buChar char="●"/>
            </a:pPr>
            <a:r>
              <a:rPr lang="en" sz="1600">
                <a:solidFill>
                  <a:schemeClr val="lt1"/>
                </a:solidFill>
                <a:latin typeface="Roboto Light"/>
                <a:ea typeface="Roboto Light"/>
                <a:cs typeface="Roboto Light"/>
                <a:sym typeface="Roboto Light"/>
              </a:rPr>
              <a:t>BPM: Box Plus-Minus</a:t>
            </a:r>
            <a:endParaRPr sz="1600">
              <a:solidFill>
                <a:schemeClr val="lt1"/>
              </a:solidFill>
              <a:latin typeface="Roboto Light"/>
              <a:ea typeface="Roboto Light"/>
              <a:cs typeface="Roboto Light"/>
              <a:sym typeface="Roboto Light"/>
            </a:endParaRPr>
          </a:p>
          <a:p>
            <a:pPr indent="-330200" lvl="0" marL="457200" rtl="0" algn="l">
              <a:spcBef>
                <a:spcPts val="0"/>
              </a:spcBef>
              <a:spcAft>
                <a:spcPts val="0"/>
              </a:spcAft>
              <a:buClr>
                <a:schemeClr val="lt1"/>
              </a:buClr>
              <a:buSzPts val="1600"/>
              <a:buFont typeface="Roboto Light"/>
              <a:buChar char="●"/>
            </a:pPr>
            <a:r>
              <a:rPr lang="en" sz="1600">
                <a:solidFill>
                  <a:schemeClr val="lt1"/>
                </a:solidFill>
                <a:latin typeface="Roboto Light"/>
                <a:ea typeface="Roboto Light"/>
                <a:cs typeface="Roboto Light"/>
                <a:sym typeface="Roboto Light"/>
              </a:rPr>
              <a:t>OBPM: Offensive Box Plus-Minus</a:t>
            </a:r>
            <a:endParaRPr sz="1600">
              <a:solidFill>
                <a:schemeClr val="lt1"/>
              </a:solidFill>
              <a:latin typeface="Roboto Light"/>
              <a:ea typeface="Roboto Light"/>
              <a:cs typeface="Roboto Light"/>
              <a:sym typeface="Roboto Light"/>
            </a:endParaRPr>
          </a:p>
          <a:p>
            <a:pPr indent="-330200" lvl="0" marL="457200" rtl="0" algn="l">
              <a:spcBef>
                <a:spcPts val="0"/>
              </a:spcBef>
              <a:spcAft>
                <a:spcPts val="0"/>
              </a:spcAft>
              <a:buClr>
                <a:schemeClr val="lt1"/>
              </a:buClr>
              <a:buSzPts val="1600"/>
              <a:buFont typeface="Roboto Light"/>
              <a:buChar char="●"/>
            </a:pPr>
            <a:r>
              <a:rPr lang="en" sz="1600">
                <a:solidFill>
                  <a:schemeClr val="lt1"/>
                </a:solidFill>
                <a:latin typeface="Roboto Light"/>
                <a:ea typeface="Roboto Light"/>
                <a:cs typeface="Roboto Light"/>
                <a:sym typeface="Roboto Light"/>
              </a:rPr>
              <a:t>DBPM: Defensive Box Plus-Minus</a:t>
            </a:r>
            <a:endParaRPr sz="1600">
              <a:solidFill>
                <a:schemeClr val="lt1"/>
              </a:solidFill>
              <a:latin typeface="Roboto Light"/>
              <a:ea typeface="Roboto Light"/>
              <a:cs typeface="Roboto Light"/>
              <a:sym typeface="Roboto Light"/>
            </a:endParaRPr>
          </a:p>
          <a:p>
            <a:pPr indent="-330200" lvl="0" marL="457200" rtl="0" algn="l">
              <a:spcBef>
                <a:spcPts val="0"/>
              </a:spcBef>
              <a:spcAft>
                <a:spcPts val="0"/>
              </a:spcAft>
              <a:buClr>
                <a:schemeClr val="lt1"/>
              </a:buClr>
              <a:buSzPts val="1600"/>
              <a:buFont typeface="Roboto Light"/>
              <a:buChar char="●"/>
            </a:pPr>
            <a:r>
              <a:rPr lang="en" sz="1600">
                <a:solidFill>
                  <a:schemeClr val="lt1"/>
                </a:solidFill>
                <a:latin typeface="Roboto Light"/>
                <a:ea typeface="Roboto Light"/>
                <a:cs typeface="Roboto Light"/>
                <a:sym typeface="Roboto Light"/>
              </a:rPr>
              <a:t>TRB: Total Rebounds</a:t>
            </a:r>
            <a:endParaRPr sz="1600">
              <a:solidFill>
                <a:schemeClr val="lt1"/>
              </a:solidFill>
              <a:latin typeface="Roboto Light"/>
              <a:ea typeface="Roboto Light"/>
              <a:cs typeface="Roboto Light"/>
              <a:sym typeface="Roboto Light"/>
            </a:endParaRPr>
          </a:p>
          <a:p>
            <a:pPr indent="-330200" lvl="0" marL="457200" rtl="0" algn="l">
              <a:spcBef>
                <a:spcPts val="0"/>
              </a:spcBef>
              <a:spcAft>
                <a:spcPts val="0"/>
              </a:spcAft>
              <a:buClr>
                <a:schemeClr val="lt1"/>
              </a:buClr>
              <a:buSzPts val="1600"/>
              <a:buFont typeface="Roboto Light"/>
              <a:buChar char="●"/>
            </a:pPr>
            <a:r>
              <a:rPr lang="en" sz="1600">
                <a:solidFill>
                  <a:schemeClr val="lt1"/>
                </a:solidFill>
                <a:latin typeface="Roboto Light"/>
                <a:ea typeface="Roboto Light"/>
                <a:cs typeface="Roboto Light"/>
                <a:sym typeface="Roboto Light"/>
              </a:rPr>
              <a:t>DRB: Defensive Rebounds</a:t>
            </a:r>
            <a:endParaRPr sz="1600">
              <a:solidFill>
                <a:schemeClr val="lt1"/>
              </a:solidFill>
              <a:latin typeface="Roboto Light"/>
              <a:ea typeface="Roboto Light"/>
              <a:cs typeface="Roboto Light"/>
              <a:sym typeface="Roboto Light"/>
            </a:endParaRPr>
          </a:p>
          <a:p>
            <a:pPr indent="-330200" lvl="0" marL="457200" rtl="0" algn="l">
              <a:spcBef>
                <a:spcPts val="0"/>
              </a:spcBef>
              <a:spcAft>
                <a:spcPts val="0"/>
              </a:spcAft>
              <a:buClr>
                <a:schemeClr val="lt1"/>
              </a:buClr>
              <a:buSzPts val="1600"/>
              <a:buFont typeface="Roboto Light"/>
              <a:buChar char="●"/>
            </a:pPr>
            <a:r>
              <a:rPr lang="en" sz="1600">
                <a:solidFill>
                  <a:schemeClr val="lt1"/>
                </a:solidFill>
                <a:latin typeface="Roboto Light"/>
                <a:ea typeface="Roboto Light"/>
                <a:cs typeface="Roboto Light"/>
                <a:sym typeface="Roboto Light"/>
              </a:rPr>
              <a:t>ORB: Offensive Rebounds</a:t>
            </a:r>
            <a:endParaRPr sz="1600">
              <a:solidFill>
                <a:schemeClr val="lt1"/>
              </a:solidFill>
              <a:latin typeface="Roboto Light"/>
              <a:ea typeface="Roboto Light"/>
              <a:cs typeface="Roboto Light"/>
              <a:sym typeface="Roboto Light"/>
            </a:endParaRPr>
          </a:p>
          <a:p>
            <a:pPr indent="-330200" lvl="0" marL="457200" rtl="0" algn="l">
              <a:spcBef>
                <a:spcPts val="0"/>
              </a:spcBef>
              <a:spcAft>
                <a:spcPts val="0"/>
              </a:spcAft>
              <a:buClr>
                <a:schemeClr val="lt1"/>
              </a:buClr>
              <a:buSzPts val="1600"/>
              <a:buFont typeface="Roboto Light"/>
              <a:buChar char="●"/>
            </a:pPr>
            <a:r>
              <a:rPr lang="en" sz="1600">
                <a:solidFill>
                  <a:schemeClr val="lt1"/>
                </a:solidFill>
                <a:latin typeface="Roboto Light"/>
                <a:ea typeface="Roboto Light"/>
                <a:cs typeface="Roboto Light"/>
                <a:sym typeface="Roboto Light"/>
              </a:rPr>
              <a:t>PER: Player Efficiency Rating</a:t>
            </a:r>
            <a:endParaRPr sz="1600">
              <a:solidFill>
                <a:schemeClr val="lt1"/>
              </a:solidFill>
              <a:latin typeface="Roboto Light"/>
              <a:ea typeface="Roboto Light"/>
              <a:cs typeface="Roboto Light"/>
              <a:sym typeface="Roboto Light"/>
            </a:endParaRPr>
          </a:p>
          <a:p>
            <a:pPr indent="-330200" lvl="0" marL="457200" rtl="0" algn="l">
              <a:spcBef>
                <a:spcPts val="0"/>
              </a:spcBef>
              <a:spcAft>
                <a:spcPts val="0"/>
              </a:spcAft>
              <a:buClr>
                <a:schemeClr val="lt1"/>
              </a:buClr>
              <a:buSzPts val="1600"/>
              <a:buFont typeface="Roboto Light"/>
              <a:buChar char="●"/>
            </a:pPr>
            <a:r>
              <a:rPr lang="en" sz="1600">
                <a:solidFill>
                  <a:schemeClr val="lt1"/>
                </a:solidFill>
                <a:latin typeface="Roboto Light"/>
                <a:ea typeface="Roboto Light"/>
                <a:cs typeface="Roboto Light"/>
                <a:sym typeface="Roboto Light"/>
              </a:rPr>
              <a:t>MP: Minutes Played</a:t>
            </a:r>
            <a:endParaRPr sz="1600">
              <a:solidFill>
                <a:schemeClr val="lt1"/>
              </a:solidFill>
              <a:latin typeface="Roboto Light"/>
              <a:ea typeface="Roboto Light"/>
              <a:cs typeface="Roboto Light"/>
              <a:sym typeface="Roboto Light"/>
            </a:endParaRPr>
          </a:p>
          <a:p>
            <a:pPr indent="-330200" lvl="0" marL="457200" rtl="0" algn="l">
              <a:spcBef>
                <a:spcPts val="0"/>
              </a:spcBef>
              <a:spcAft>
                <a:spcPts val="0"/>
              </a:spcAft>
              <a:buClr>
                <a:schemeClr val="lt1"/>
              </a:buClr>
              <a:buSzPts val="1600"/>
              <a:buFont typeface="Roboto Light"/>
              <a:buChar char="●"/>
            </a:pPr>
            <a:r>
              <a:rPr lang="en" sz="1600">
                <a:solidFill>
                  <a:schemeClr val="lt1"/>
                </a:solidFill>
                <a:latin typeface="Roboto Light"/>
                <a:ea typeface="Roboto Light"/>
                <a:cs typeface="Roboto Light"/>
                <a:sym typeface="Roboto Light"/>
              </a:rPr>
              <a:t>VORP: Value over Replacement Player</a:t>
            </a:r>
            <a:endParaRPr sz="1600">
              <a:solidFill>
                <a:schemeClr val="lt1"/>
              </a:solidFill>
              <a:latin typeface="Roboto Light"/>
              <a:ea typeface="Roboto Light"/>
              <a:cs typeface="Roboto Light"/>
              <a:sym typeface="Roboto Light"/>
            </a:endParaRPr>
          </a:p>
          <a:p>
            <a:pPr indent="0" lvl="0" marL="457200" rtl="0" algn="l">
              <a:spcBef>
                <a:spcPts val="0"/>
              </a:spcBef>
              <a:spcAft>
                <a:spcPts val="0"/>
              </a:spcAft>
              <a:buNone/>
            </a:pPr>
            <a:r>
              <a:t/>
            </a:r>
            <a:endParaRPr sz="1600">
              <a:solidFill>
                <a:schemeClr val="lt2"/>
              </a:solidFill>
              <a:latin typeface="Roboto"/>
              <a:ea typeface="Roboto"/>
              <a:cs typeface="Roboto"/>
              <a:sym typeface="Roboto"/>
            </a:endParaRPr>
          </a:p>
        </p:txBody>
      </p:sp>
      <p:sp>
        <p:nvSpPr>
          <p:cNvPr id="237" name="Google Shape;237;p22"/>
          <p:cNvSpPr txBox="1"/>
          <p:nvPr/>
        </p:nvSpPr>
        <p:spPr>
          <a:xfrm>
            <a:off x="144975" y="30125"/>
            <a:ext cx="5949000" cy="70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500">
                <a:solidFill>
                  <a:schemeClr val="lt1"/>
                </a:solidFill>
                <a:latin typeface="Roboto"/>
                <a:ea typeface="Roboto"/>
                <a:cs typeface="Roboto"/>
                <a:sym typeface="Roboto"/>
              </a:rPr>
              <a:t>Feature selection: </a:t>
            </a:r>
            <a:endParaRPr b="1" sz="4500">
              <a:solidFill>
                <a:schemeClr val="lt1"/>
              </a:solidFill>
              <a:latin typeface="Roboto"/>
              <a:ea typeface="Roboto"/>
              <a:cs typeface="Roboto"/>
              <a:sym typeface="Roboto"/>
            </a:endParaRPr>
          </a:p>
        </p:txBody>
      </p:sp>
      <p:pic>
        <p:nvPicPr>
          <p:cNvPr id="238" name="Google Shape;238;p22"/>
          <p:cNvPicPr preferRelativeResize="0"/>
          <p:nvPr/>
        </p:nvPicPr>
        <p:blipFill>
          <a:blip r:embed="rId4">
            <a:alphaModFix/>
          </a:blip>
          <a:stretch>
            <a:fillRect/>
          </a:stretch>
        </p:blipFill>
        <p:spPr>
          <a:xfrm>
            <a:off x="5354862" y="824500"/>
            <a:ext cx="3687175" cy="3479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244" name="Google Shape;244;p23"/>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245" name="Google Shape;245;p23"/>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246" name="Google Shape;246;p23"/>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47" name="Google Shape;247;p23"/>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248" name="Google Shape;248;p23"/>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249" name="Google Shape;249;p23"/>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50" name="Google Shape;250;p23"/>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251" name="Google Shape;251;p23"/>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252" name="Google Shape;252;p23"/>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53" name="Google Shape;253;p23"/>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254" name="Google Shape;254;p23"/>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255" name="Google Shape;255;p23"/>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56" name="Google Shape;256;p23"/>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257" name="Google Shape;257;p23"/>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258" name="Google Shape;258;p23"/>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259" name="Google Shape;259;p23"/>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260" name="Google Shape;260;p23"/>
          <p:cNvPicPr preferRelativeResize="0"/>
          <p:nvPr/>
        </p:nvPicPr>
        <p:blipFill>
          <a:blip r:embed="rId3">
            <a:alphaModFix/>
          </a:blip>
          <a:stretch>
            <a:fillRect/>
          </a:stretch>
        </p:blipFill>
        <p:spPr>
          <a:xfrm>
            <a:off x="0" y="0"/>
            <a:ext cx="9144003" cy="5143501"/>
          </a:xfrm>
          <a:prstGeom prst="rect">
            <a:avLst/>
          </a:prstGeom>
          <a:noFill/>
          <a:ln>
            <a:noFill/>
          </a:ln>
        </p:spPr>
      </p:pic>
      <p:sp>
        <p:nvSpPr>
          <p:cNvPr id="261" name="Google Shape;261;p23"/>
          <p:cNvSpPr txBox="1"/>
          <p:nvPr/>
        </p:nvSpPr>
        <p:spPr>
          <a:xfrm>
            <a:off x="5294675" y="155475"/>
            <a:ext cx="3745800" cy="481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lt2"/>
              </a:solidFill>
              <a:latin typeface="Roboto Light"/>
              <a:ea typeface="Roboto Light"/>
              <a:cs typeface="Roboto Light"/>
              <a:sym typeface="Roboto Light"/>
            </a:endParaRPr>
          </a:p>
          <a:p>
            <a:pPr indent="-342900" lvl="0" marL="457200" rtl="0" algn="l">
              <a:spcBef>
                <a:spcPts val="0"/>
              </a:spcBef>
              <a:spcAft>
                <a:spcPts val="0"/>
              </a:spcAft>
              <a:buClr>
                <a:schemeClr val="lt1"/>
              </a:buClr>
              <a:buSzPts val="1800"/>
              <a:buFont typeface="Roboto Light"/>
              <a:buChar char="●"/>
            </a:pPr>
            <a:r>
              <a:rPr lang="en" sz="1800">
                <a:solidFill>
                  <a:schemeClr val="lt1"/>
                </a:solidFill>
                <a:latin typeface="Roboto Light"/>
                <a:ea typeface="Roboto Light"/>
                <a:cs typeface="Roboto Light"/>
                <a:sym typeface="Roboto Light"/>
              </a:rPr>
              <a:t>Split the data 50%, 50%</a:t>
            </a:r>
            <a:endParaRPr sz="1800">
              <a:solidFill>
                <a:schemeClr val="lt1"/>
              </a:solidFill>
              <a:latin typeface="Roboto Light"/>
              <a:ea typeface="Roboto Light"/>
              <a:cs typeface="Roboto Light"/>
              <a:sym typeface="Roboto Light"/>
            </a:endParaRPr>
          </a:p>
          <a:p>
            <a:pPr indent="-342900" lvl="0" marL="457200" rtl="0" algn="l">
              <a:spcBef>
                <a:spcPts val="0"/>
              </a:spcBef>
              <a:spcAft>
                <a:spcPts val="0"/>
              </a:spcAft>
              <a:buClr>
                <a:schemeClr val="lt1"/>
              </a:buClr>
              <a:buSzPts val="1800"/>
              <a:buFont typeface="Roboto Light"/>
              <a:buChar char="●"/>
            </a:pPr>
            <a:r>
              <a:rPr lang="en" sz="1800">
                <a:solidFill>
                  <a:schemeClr val="lt1"/>
                </a:solidFill>
                <a:latin typeface="Roboto Light"/>
                <a:ea typeface="Roboto Light"/>
                <a:cs typeface="Roboto Light"/>
                <a:sym typeface="Roboto Light"/>
              </a:rPr>
              <a:t>Impute</a:t>
            </a:r>
            <a:r>
              <a:rPr lang="en" sz="1800">
                <a:solidFill>
                  <a:schemeClr val="lt1"/>
                </a:solidFill>
                <a:latin typeface="Roboto Light"/>
                <a:ea typeface="Roboto Light"/>
                <a:cs typeface="Roboto Light"/>
                <a:sym typeface="Roboto Light"/>
              </a:rPr>
              <a:t> any missing data with the mean</a:t>
            </a:r>
            <a:endParaRPr sz="1800">
              <a:solidFill>
                <a:schemeClr val="lt1"/>
              </a:solidFill>
              <a:latin typeface="Roboto Light"/>
              <a:ea typeface="Roboto Light"/>
              <a:cs typeface="Roboto Light"/>
              <a:sym typeface="Roboto Light"/>
            </a:endParaRPr>
          </a:p>
          <a:p>
            <a:pPr indent="-342900" lvl="0" marL="457200" rtl="0" algn="l">
              <a:spcBef>
                <a:spcPts val="0"/>
              </a:spcBef>
              <a:spcAft>
                <a:spcPts val="0"/>
              </a:spcAft>
              <a:buClr>
                <a:schemeClr val="lt1"/>
              </a:buClr>
              <a:buSzPts val="1800"/>
              <a:buFont typeface="Roboto Light"/>
              <a:buChar char="●"/>
            </a:pPr>
            <a:r>
              <a:rPr lang="en" sz="1800">
                <a:solidFill>
                  <a:schemeClr val="lt1"/>
                </a:solidFill>
                <a:latin typeface="Roboto Light"/>
                <a:ea typeface="Roboto Light"/>
                <a:cs typeface="Roboto Light"/>
                <a:sym typeface="Roboto Light"/>
              </a:rPr>
              <a:t>Build our model with our variables to predict WS</a:t>
            </a:r>
            <a:endParaRPr sz="1800">
              <a:solidFill>
                <a:schemeClr val="lt1"/>
              </a:solidFill>
              <a:latin typeface="Roboto Light"/>
              <a:ea typeface="Roboto Light"/>
              <a:cs typeface="Roboto Light"/>
              <a:sym typeface="Roboto Light"/>
            </a:endParaRPr>
          </a:p>
          <a:p>
            <a:pPr indent="-342900" lvl="0" marL="457200" rtl="0" algn="l">
              <a:spcBef>
                <a:spcPts val="0"/>
              </a:spcBef>
              <a:spcAft>
                <a:spcPts val="0"/>
              </a:spcAft>
              <a:buClr>
                <a:schemeClr val="lt1"/>
              </a:buClr>
              <a:buSzPts val="1800"/>
              <a:buFont typeface="Roboto Light"/>
              <a:buChar char="●"/>
            </a:pPr>
            <a:r>
              <a:rPr lang="en" sz="1800">
                <a:solidFill>
                  <a:schemeClr val="lt1"/>
                </a:solidFill>
                <a:latin typeface="Roboto Light"/>
                <a:ea typeface="Roboto Light"/>
                <a:cs typeface="Roboto Light"/>
                <a:sym typeface="Roboto Light"/>
              </a:rPr>
              <a:t>Store the predictions </a:t>
            </a:r>
            <a:endParaRPr sz="1800">
              <a:solidFill>
                <a:schemeClr val="lt1"/>
              </a:solidFill>
              <a:latin typeface="Roboto Light"/>
              <a:ea typeface="Roboto Light"/>
              <a:cs typeface="Roboto Light"/>
              <a:sym typeface="Roboto Light"/>
            </a:endParaRPr>
          </a:p>
          <a:p>
            <a:pPr indent="-342900" lvl="0" marL="457200" rtl="0" algn="l">
              <a:spcBef>
                <a:spcPts val="0"/>
              </a:spcBef>
              <a:spcAft>
                <a:spcPts val="0"/>
              </a:spcAft>
              <a:buClr>
                <a:schemeClr val="lt1"/>
              </a:buClr>
              <a:buSzPts val="1800"/>
              <a:buFont typeface="Roboto Light"/>
              <a:buChar char="●"/>
            </a:pPr>
            <a:r>
              <a:rPr lang="en" sz="1800">
                <a:solidFill>
                  <a:schemeClr val="lt1"/>
                </a:solidFill>
                <a:latin typeface="Roboto Light"/>
                <a:ea typeface="Roboto Light"/>
                <a:cs typeface="Roboto Light"/>
                <a:sym typeface="Roboto Light"/>
              </a:rPr>
              <a:t>Compare the predicted WS with actual WS and use that to predict 2023-2024 values for players</a:t>
            </a:r>
            <a:endParaRPr sz="1800">
              <a:solidFill>
                <a:schemeClr val="lt1"/>
              </a:solidFill>
              <a:latin typeface="Roboto Light"/>
              <a:ea typeface="Roboto Light"/>
              <a:cs typeface="Roboto Light"/>
              <a:sym typeface="Roboto Light"/>
            </a:endParaRPr>
          </a:p>
          <a:p>
            <a:pPr indent="0" lvl="0" marL="0" rtl="0" algn="l">
              <a:spcBef>
                <a:spcPts val="0"/>
              </a:spcBef>
              <a:spcAft>
                <a:spcPts val="0"/>
              </a:spcAft>
              <a:buNone/>
            </a:pPr>
            <a:r>
              <a:t/>
            </a:r>
            <a:endParaRPr sz="1800">
              <a:solidFill>
                <a:schemeClr val="lt1"/>
              </a:solidFill>
              <a:latin typeface="Roboto Light"/>
              <a:ea typeface="Roboto Light"/>
              <a:cs typeface="Roboto Light"/>
              <a:sym typeface="Roboto Light"/>
            </a:endParaRPr>
          </a:p>
          <a:p>
            <a:pPr indent="0" lvl="0" marL="0" rtl="0" algn="l">
              <a:spcBef>
                <a:spcPts val="0"/>
              </a:spcBef>
              <a:spcAft>
                <a:spcPts val="0"/>
              </a:spcAft>
              <a:buNone/>
            </a:pPr>
            <a:r>
              <a:rPr lang="en" sz="1800">
                <a:solidFill>
                  <a:schemeClr val="lt1"/>
                </a:solidFill>
                <a:latin typeface="Roboto Light"/>
                <a:ea typeface="Roboto Light"/>
                <a:cs typeface="Roboto Light"/>
                <a:sym typeface="Roboto Light"/>
              </a:rPr>
              <a:t>WS=−6.9157+1.4166×VORP+0.0009×MP+0.0130×G−0.0229×PER+11.9200×TS−0.0914×BPM+0.9748×TRB−0.5181×DRB−0.3236×ORB</a:t>
            </a:r>
            <a:endParaRPr sz="1800">
              <a:solidFill>
                <a:schemeClr val="lt1"/>
              </a:solidFill>
              <a:latin typeface="Roboto Light"/>
              <a:ea typeface="Roboto Light"/>
              <a:cs typeface="Roboto Light"/>
              <a:sym typeface="Roboto Light"/>
            </a:endParaRPr>
          </a:p>
          <a:p>
            <a:pPr indent="0" lvl="0" marL="457200" rtl="0" algn="l">
              <a:spcBef>
                <a:spcPts val="0"/>
              </a:spcBef>
              <a:spcAft>
                <a:spcPts val="0"/>
              </a:spcAft>
              <a:buNone/>
            </a:pPr>
            <a:r>
              <a:t/>
            </a:r>
            <a:endParaRPr sz="1800">
              <a:solidFill>
                <a:schemeClr val="lt2"/>
              </a:solidFill>
              <a:latin typeface="Roboto Light"/>
              <a:ea typeface="Roboto Light"/>
              <a:cs typeface="Roboto Light"/>
              <a:sym typeface="Roboto Light"/>
            </a:endParaRPr>
          </a:p>
        </p:txBody>
      </p:sp>
      <p:sp>
        <p:nvSpPr>
          <p:cNvPr id="262" name="Google Shape;262;p23"/>
          <p:cNvSpPr txBox="1"/>
          <p:nvPr/>
        </p:nvSpPr>
        <p:spPr>
          <a:xfrm>
            <a:off x="500775" y="1151775"/>
            <a:ext cx="2566800" cy="211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500">
                <a:solidFill>
                  <a:schemeClr val="lt1"/>
                </a:solidFill>
                <a:latin typeface="Roboto Black"/>
                <a:ea typeface="Roboto Black"/>
                <a:cs typeface="Roboto Black"/>
                <a:sym typeface="Roboto Black"/>
              </a:rPr>
              <a:t>Model building:</a:t>
            </a:r>
            <a:endParaRPr sz="4500">
              <a:solidFill>
                <a:schemeClr val="lt1"/>
              </a:solidFill>
              <a:latin typeface="Roboto Black"/>
              <a:ea typeface="Roboto Black"/>
              <a:cs typeface="Roboto Black"/>
              <a:sym typeface="Roboto Blac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2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268" name="Google Shape;268;p24"/>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269" name="Google Shape;269;p24"/>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270" name="Google Shape;270;p24"/>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71" name="Google Shape;271;p24"/>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272" name="Google Shape;272;p24"/>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273" name="Google Shape;273;p24"/>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74" name="Google Shape;274;p24"/>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275" name="Google Shape;275;p24"/>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276" name="Google Shape;276;p24"/>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77" name="Google Shape;277;p24"/>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278" name="Google Shape;278;p24"/>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279" name="Google Shape;279;p24"/>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80" name="Google Shape;280;p24"/>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281" name="Google Shape;281;p24"/>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282" name="Google Shape;282;p24"/>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283" name="Google Shape;283;p24"/>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284" name="Google Shape;284;p24"/>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285" name="Google Shape;285;p24"/>
          <p:cNvPicPr preferRelativeResize="0"/>
          <p:nvPr/>
        </p:nvPicPr>
        <p:blipFill>
          <a:blip r:embed="rId4">
            <a:alphaModFix/>
          </a:blip>
          <a:stretch>
            <a:fillRect/>
          </a:stretch>
        </p:blipFill>
        <p:spPr>
          <a:xfrm>
            <a:off x="620325" y="504313"/>
            <a:ext cx="4895850" cy="3019425"/>
          </a:xfrm>
          <a:prstGeom prst="rect">
            <a:avLst/>
          </a:prstGeom>
          <a:noFill/>
          <a:ln>
            <a:noFill/>
          </a:ln>
        </p:spPr>
      </p:pic>
      <p:sp>
        <p:nvSpPr>
          <p:cNvPr id="286" name="Google Shape;286;p24"/>
          <p:cNvSpPr txBox="1"/>
          <p:nvPr/>
        </p:nvSpPr>
        <p:spPr>
          <a:xfrm>
            <a:off x="6269450" y="2501375"/>
            <a:ext cx="2370300" cy="73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Roboto Light"/>
                <a:ea typeface="Roboto Light"/>
                <a:cs typeface="Roboto Light"/>
                <a:sym typeface="Roboto Light"/>
              </a:rPr>
              <a:t>Residual mean was</a:t>
            </a:r>
            <a:endParaRPr sz="1800">
              <a:solidFill>
                <a:schemeClr val="lt1"/>
              </a:solidFill>
              <a:latin typeface="Roboto Light"/>
              <a:ea typeface="Roboto Light"/>
              <a:cs typeface="Roboto Light"/>
              <a:sym typeface="Roboto Light"/>
            </a:endParaRPr>
          </a:p>
          <a:p>
            <a:pPr indent="0" lvl="0" marL="0" rtl="0" algn="l">
              <a:spcBef>
                <a:spcPts val="0"/>
              </a:spcBef>
              <a:spcAft>
                <a:spcPts val="0"/>
              </a:spcAft>
              <a:buNone/>
            </a:pPr>
            <a:r>
              <a:rPr lang="en" sz="1800">
                <a:solidFill>
                  <a:schemeClr val="lt1"/>
                </a:solidFill>
                <a:latin typeface="Roboto Light"/>
                <a:ea typeface="Roboto Light"/>
                <a:cs typeface="Roboto Light"/>
                <a:sym typeface="Roboto Light"/>
              </a:rPr>
              <a:t>1.392914e-17</a:t>
            </a:r>
            <a:endParaRPr sz="1800">
              <a:solidFill>
                <a:schemeClr val="lt1"/>
              </a:solidFill>
              <a:latin typeface="Roboto Light"/>
              <a:ea typeface="Roboto Light"/>
              <a:cs typeface="Roboto Light"/>
              <a:sym typeface="Roboto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292" name="Google Shape;292;p25"/>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293" name="Google Shape;293;p25"/>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294" name="Google Shape;294;p25"/>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95" name="Google Shape;295;p25"/>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296" name="Google Shape;296;p25"/>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297" name="Google Shape;297;p25"/>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98" name="Google Shape;298;p25"/>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299" name="Google Shape;299;p25"/>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300" name="Google Shape;300;p25"/>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01" name="Google Shape;301;p25"/>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302" name="Google Shape;302;p25"/>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303" name="Google Shape;303;p25"/>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04" name="Google Shape;304;p25"/>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305" name="Google Shape;305;p25"/>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306" name="Google Shape;306;p25"/>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307" name="Google Shape;307;p25"/>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308" name="Google Shape;308;p25"/>
          <p:cNvPicPr preferRelativeResize="0"/>
          <p:nvPr/>
        </p:nvPicPr>
        <p:blipFill>
          <a:blip r:embed="rId3">
            <a:alphaModFix/>
          </a:blip>
          <a:stretch>
            <a:fillRect/>
          </a:stretch>
        </p:blipFill>
        <p:spPr>
          <a:xfrm>
            <a:off x="0" y="0"/>
            <a:ext cx="9144003" cy="5143501"/>
          </a:xfrm>
          <a:prstGeom prst="rect">
            <a:avLst/>
          </a:prstGeom>
          <a:noFill/>
          <a:ln>
            <a:noFill/>
          </a:ln>
        </p:spPr>
      </p:pic>
      <p:sp>
        <p:nvSpPr>
          <p:cNvPr id="309" name="Google Shape;309;p25"/>
          <p:cNvSpPr txBox="1"/>
          <p:nvPr/>
        </p:nvSpPr>
        <p:spPr>
          <a:xfrm>
            <a:off x="323100" y="653775"/>
            <a:ext cx="3430800" cy="38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Roboto Light"/>
                <a:ea typeface="Roboto Light"/>
                <a:cs typeface="Roboto Light"/>
                <a:sym typeface="Roboto Light"/>
              </a:rPr>
              <a:t>How can we calculate the Cost of a Win?</a:t>
            </a:r>
            <a:endParaRPr sz="1800">
              <a:solidFill>
                <a:schemeClr val="lt1"/>
              </a:solidFill>
              <a:latin typeface="Roboto Light"/>
              <a:ea typeface="Roboto Light"/>
              <a:cs typeface="Roboto Light"/>
              <a:sym typeface="Roboto Light"/>
            </a:endParaRPr>
          </a:p>
          <a:p>
            <a:pPr indent="0" lvl="0" marL="0" rtl="0" algn="l">
              <a:spcBef>
                <a:spcPts val="0"/>
              </a:spcBef>
              <a:spcAft>
                <a:spcPts val="0"/>
              </a:spcAft>
              <a:buNone/>
            </a:pPr>
            <a:r>
              <a:t/>
            </a:r>
            <a:endParaRPr sz="1800">
              <a:solidFill>
                <a:schemeClr val="lt1"/>
              </a:solidFill>
              <a:latin typeface="Roboto Light"/>
              <a:ea typeface="Roboto Light"/>
              <a:cs typeface="Roboto Light"/>
              <a:sym typeface="Roboto Light"/>
            </a:endParaRPr>
          </a:p>
          <a:p>
            <a:pPr indent="0" lvl="0" marL="0" rtl="0" algn="ctr">
              <a:spcBef>
                <a:spcPts val="0"/>
              </a:spcBef>
              <a:spcAft>
                <a:spcPts val="0"/>
              </a:spcAft>
              <a:buNone/>
            </a:pPr>
            <a:r>
              <a:rPr lang="en" sz="1800">
                <a:solidFill>
                  <a:schemeClr val="lt1"/>
                </a:solidFill>
                <a:latin typeface="Roboto Light"/>
                <a:ea typeface="Roboto Light"/>
                <a:cs typeface="Roboto Light"/>
                <a:sym typeface="Roboto Light"/>
              </a:rPr>
              <a:t>= </a:t>
            </a:r>
            <a:r>
              <a:rPr lang="en" sz="1800" u="sng">
                <a:solidFill>
                  <a:schemeClr val="lt1"/>
                </a:solidFill>
                <a:latin typeface="Roboto Light"/>
                <a:ea typeface="Roboto Light"/>
                <a:cs typeface="Roboto Light"/>
                <a:sym typeface="Roboto Light"/>
              </a:rPr>
              <a:t>total salary of all players</a:t>
            </a:r>
            <a:endParaRPr sz="1800" u="sng">
              <a:solidFill>
                <a:schemeClr val="lt1"/>
              </a:solidFill>
              <a:latin typeface="Roboto Light"/>
              <a:ea typeface="Roboto Light"/>
              <a:cs typeface="Roboto Light"/>
              <a:sym typeface="Roboto Light"/>
            </a:endParaRPr>
          </a:p>
          <a:p>
            <a:pPr indent="0" lvl="0" marL="0" rtl="0" algn="ctr">
              <a:spcBef>
                <a:spcPts val="0"/>
              </a:spcBef>
              <a:spcAft>
                <a:spcPts val="0"/>
              </a:spcAft>
              <a:buNone/>
            </a:pPr>
            <a:r>
              <a:rPr lang="en" sz="1800">
                <a:solidFill>
                  <a:schemeClr val="lt1"/>
                </a:solidFill>
                <a:latin typeface="Roboto Light"/>
                <a:ea typeface="Roboto Light"/>
                <a:cs typeface="Roboto Light"/>
                <a:sym typeface="Roboto Light"/>
              </a:rPr>
              <a:t>sum of WS for all players for 2023-24</a:t>
            </a:r>
            <a:endParaRPr sz="1800">
              <a:solidFill>
                <a:schemeClr val="lt1"/>
              </a:solidFill>
              <a:latin typeface="Roboto Light"/>
              <a:ea typeface="Roboto Light"/>
              <a:cs typeface="Roboto Light"/>
              <a:sym typeface="Roboto Light"/>
            </a:endParaRPr>
          </a:p>
          <a:p>
            <a:pPr indent="0" lvl="0" marL="0" rtl="0" algn="l">
              <a:spcBef>
                <a:spcPts val="0"/>
              </a:spcBef>
              <a:spcAft>
                <a:spcPts val="0"/>
              </a:spcAft>
              <a:buNone/>
            </a:pPr>
            <a:r>
              <a:t/>
            </a:r>
            <a:endParaRPr sz="1800">
              <a:solidFill>
                <a:schemeClr val="lt1"/>
              </a:solidFill>
              <a:latin typeface="Roboto Light"/>
              <a:ea typeface="Roboto Light"/>
              <a:cs typeface="Roboto Light"/>
              <a:sym typeface="Roboto Light"/>
            </a:endParaRPr>
          </a:p>
          <a:p>
            <a:pPr indent="0" lvl="0" marL="0" rtl="0" algn="l">
              <a:spcBef>
                <a:spcPts val="0"/>
              </a:spcBef>
              <a:spcAft>
                <a:spcPts val="0"/>
              </a:spcAft>
              <a:buNone/>
            </a:pPr>
            <a:r>
              <a:rPr lang="en" sz="1800">
                <a:solidFill>
                  <a:schemeClr val="lt1"/>
                </a:solidFill>
                <a:latin typeface="Roboto Light"/>
                <a:ea typeface="Roboto Light"/>
                <a:cs typeface="Roboto Light"/>
                <a:sym typeface="Roboto Light"/>
              </a:rPr>
              <a:t>=$130493067/ total_WS</a:t>
            </a:r>
            <a:endParaRPr sz="1800">
              <a:solidFill>
                <a:schemeClr val="lt1"/>
              </a:solidFill>
              <a:latin typeface="Roboto Light"/>
              <a:ea typeface="Roboto Light"/>
              <a:cs typeface="Roboto Light"/>
              <a:sym typeface="Roboto Light"/>
            </a:endParaRPr>
          </a:p>
          <a:p>
            <a:pPr indent="0" lvl="0" marL="0" rtl="0" algn="l">
              <a:spcBef>
                <a:spcPts val="0"/>
              </a:spcBef>
              <a:spcAft>
                <a:spcPts val="0"/>
              </a:spcAft>
              <a:buNone/>
            </a:pPr>
            <a:r>
              <a:rPr lang="en" sz="1800">
                <a:solidFill>
                  <a:schemeClr val="lt1"/>
                </a:solidFill>
                <a:latin typeface="Roboto Light"/>
                <a:ea typeface="Roboto Light"/>
                <a:cs typeface="Roboto Light"/>
                <a:sym typeface="Roboto Light"/>
              </a:rPr>
              <a:t>=</a:t>
            </a:r>
            <a:r>
              <a:rPr b="1" i="1" lang="en" sz="1800">
                <a:solidFill>
                  <a:schemeClr val="lt1"/>
                </a:solidFill>
                <a:latin typeface="Roboto"/>
                <a:ea typeface="Roboto"/>
                <a:cs typeface="Roboto"/>
                <a:sym typeface="Roboto"/>
              </a:rPr>
              <a:t>estimated 4 million</a:t>
            </a:r>
            <a:endParaRPr b="1" i="1" sz="1800">
              <a:solidFill>
                <a:schemeClr val="lt1"/>
              </a:solidFill>
              <a:latin typeface="Roboto"/>
              <a:ea typeface="Roboto"/>
              <a:cs typeface="Roboto"/>
              <a:sym typeface="Roboto"/>
            </a:endParaRPr>
          </a:p>
          <a:p>
            <a:pPr indent="0" lvl="0" marL="0" rtl="0" algn="l">
              <a:spcBef>
                <a:spcPts val="0"/>
              </a:spcBef>
              <a:spcAft>
                <a:spcPts val="0"/>
              </a:spcAft>
              <a:buNone/>
            </a:pPr>
            <a:r>
              <a:t/>
            </a:r>
            <a:endParaRPr sz="1800">
              <a:solidFill>
                <a:schemeClr val="lt2"/>
              </a:solidFill>
              <a:latin typeface="Roboto Light"/>
              <a:ea typeface="Roboto Light"/>
              <a:cs typeface="Roboto Light"/>
              <a:sym typeface="Roboto Light"/>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2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315" name="Google Shape;315;p26"/>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316" name="Google Shape;316;p26"/>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317" name="Google Shape;317;p26"/>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18" name="Google Shape;318;p26"/>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319" name="Google Shape;319;p26"/>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320" name="Google Shape;320;p26"/>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21" name="Google Shape;321;p26"/>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322" name="Google Shape;322;p26"/>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323" name="Google Shape;323;p26"/>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24" name="Google Shape;324;p26"/>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325" name="Google Shape;325;p26"/>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326" name="Google Shape;326;p26"/>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27" name="Google Shape;327;p26"/>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328" name="Google Shape;328;p26"/>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329" name="Google Shape;329;p26"/>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330" name="Google Shape;330;p26"/>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331" name="Google Shape;331;p26"/>
          <p:cNvPicPr preferRelativeResize="0"/>
          <p:nvPr/>
        </p:nvPicPr>
        <p:blipFill>
          <a:blip r:embed="rId3">
            <a:alphaModFix/>
          </a:blip>
          <a:stretch>
            <a:fillRect/>
          </a:stretch>
        </p:blipFill>
        <p:spPr>
          <a:xfrm>
            <a:off x="0" y="0"/>
            <a:ext cx="9144003" cy="5143501"/>
          </a:xfrm>
          <a:prstGeom prst="rect">
            <a:avLst/>
          </a:prstGeom>
          <a:noFill/>
          <a:ln>
            <a:noFill/>
          </a:ln>
        </p:spPr>
      </p:pic>
      <p:sp>
        <p:nvSpPr>
          <p:cNvPr id="332" name="Google Shape;332;p26"/>
          <p:cNvSpPr txBox="1"/>
          <p:nvPr/>
        </p:nvSpPr>
        <p:spPr>
          <a:xfrm>
            <a:off x="873300" y="3587225"/>
            <a:ext cx="7397400" cy="284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Roboto Light"/>
                <a:ea typeface="Roboto Light"/>
                <a:cs typeface="Roboto Light"/>
                <a:sym typeface="Roboto Light"/>
              </a:rPr>
              <a:t>Now we can </a:t>
            </a:r>
            <a:r>
              <a:rPr lang="en" sz="2200">
                <a:solidFill>
                  <a:schemeClr val="lt1"/>
                </a:solidFill>
                <a:latin typeface="Roboto Light"/>
                <a:ea typeface="Roboto Light"/>
                <a:cs typeface="Roboto Light"/>
                <a:sym typeface="Roboto Light"/>
              </a:rPr>
              <a:t>calculate</a:t>
            </a:r>
            <a:r>
              <a:rPr lang="en" sz="2200">
                <a:solidFill>
                  <a:schemeClr val="lt1"/>
                </a:solidFill>
                <a:latin typeface="Roboto Light"/>
                <a:ea typeface="Roboto Light"/>
                <a:cs typeface="Roboto Light"/>
                <a:sym typeface="Roboto Light"/>
              </a:rPr>
              <a:t> the predicted values of these players</a:t>
            </a:r>
            <a:endParaRPr sz="2200">
              <a:solidFill>
                <a:schemeClr val="lt1"/>
              </a:solidFill>
              <a:latin typeface="Roboto Light"/>
              <a:ea typeface="Roboto Light"/>
              <a:cs typeface="Roboto Light"/>
              <a:sym typeface="Roboto Light"/>
            </a:endParaRPr>
          </a:p>
          <a:p>
            <a:pPr indent="0" lvl="0" marL="0" rtl="0" algn="ctr">
              <a:spcBef>
                <a:spcPts val="0"/>
              </a:spcBef>
              <a:spcAft>
                <a:spcPts val="0"/>
              </a:spcAft>
              <a:buNone/>
            </a:pPr>
            <a:r>
              <a:t/>
            </a:r>
            <a:endParaRPr sz="2200">
              <a:solidFill>
                <a:schemeClr val="lt1"/>
              </a:solidFill>
              <a:latin typeface="Roboto Light"/>
              <a:ea typeface="Roboto Light"/>
              <a:cs typeface="Roboto Light"/>
              <a:sym typeface="Roboto Light"/>
            </a:endParaRPr>
          </a:p>
          <a:p>
            <a:pPr indent="0" lvl="0" marL="0" rtl="0" algn="ctr">
              <a:spcBef>
                <a:spcPts val="0"/>
              </a:spcBef>
              <a:spcAft>
                <a:spcPts val="0"/>
              </a:spcAft>
              <a:buNone/>
            </a:pPr>
            <a:r>
              <a:rPr lang="en" sz="2200">
                <a:solidFill>
                  <a:schemeClr val="lt1"/>
                </a:solidFill>
                <a:latin typeface="Roboto Light"/>
                <a:ea typeface="Roboto Light"/>
                <a:cs typeface="Roboto Light"/>
                <a:sym typeface="Roboto Light"/>
              </a:rPr>
              <a:t>So we can make some decisions based on win share values</a:t>
            </a:r>
            <a:endParaRPr sz="2200">
              <a:solidFill>
                <a:schemeClr val="lt1"/>
              </a:solidFill>
              <a:latin typeface="Roboto Light"/>
              <a:ea typeface="Roboto Light"/>
              <a:cs typeface="Roboto Light"/>
              <a:sym typeface="Roboto Light"/>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2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338" name="Google Shape;338;p27"/>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339" name="Google Shape;339;p27"/>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340" name="Google Shape;340;p27"/>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41" name="Google Shape;341;p27"/>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342" name="Google Shape;342;p27"/>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343" name="Google Shape;343;p27"/>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44" name="Google Shape;344;p27"/>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345" name="Google Shape;345;p27"/>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346" name="Google Shape;346;p27"/>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47" name="Google Shape;347;p27"/>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348" name="Google Shape;348;p27"/>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349" name="Google Shape;349;p27"/>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50" name="Google Shape;350;p27"/>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351" name="Google Shape;351;p27"/>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352" name="Google Shape;352;p27"/>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353" name="Google Shape;353;p27"/>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354" name="Google Shape;354;p27"/>
          <p:cNvPicPr preferRelativeResize="0"/>
          <p:nvPr/>
        </p:nvPicPr>
        <p:blipFill>
          <a:blip r:embed="rId3">
            <a:alphaModFix/>
          </a:blip>
          <a:stretch>
            <a:fillRect/>
          </a:stretch>
        </p:blipFill>
        <p:spPr>
          <a:xfrm>
            <a:off x="0" y="0"/>
            <a:ext cx="9144003" cy="5143501"/>
          </a:xfrm>
          <a:prstGeom prst="rect">
            <a:avLst/>
          </a:prstGeom>
          <a:noFill/>
          <a:ln>
            <a:noFill/>
          </a:ln>
        </p:spPr>
      </p:pic>
      <p:sp>
        <p:nvSpPr>
          <p:cNvPr id="355" name="Google Shape;355;p27"/>
          <p:cNvSpPr txBox="1"/>
          <p:nvPr/>
        </p:nvSpPr>
        <p:spPr>
          <a:xfrm>
            <a:off x="471900" y="266325"/>
            <a:ext cx="3156600" cy="445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Roboto"/>
                <a:ea typeface="Roboto"/>
                <a:cs typeface="Roboto"/>
                <a:sym typeface="Roboto"/>
              </a:rPr>
              <a:t>Kelly Olynyk:</a:t>
            </a:r>
            <a:r>
              <a:rPr lang="en" sz="1800">
                <a:solidFill>
                  <a:schemeClr val="lt1"/>
                </a:solidFill>
                <a:latin typeface="Roboto"/>
                <a:ea typeface="Roboto"/>
                <a:cs typeface="Roboto"/>
                <a:sym typeface="Roboto"/>
              </a:rPr>
              <a:t> Actual 4.3</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Predicted: 4.5422</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Actual value: $12.2 mil</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Our estimation: 4000000*4.5422</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$18,168,800</a:t>
            </a:r>
            <a:endParaRPr sz="1800">
              <a:solidFill>
                <a:schemeClr val="lt1"/>
              </a:solidFill>
              <a:latin typeface="Roboto"/>
              <a:ea typeface="Roboto"/>
              <a:cs typeface="Roboto"/>
              <a:sym typeface="Roboto"/>
            </a:endParaRPr>
          </a:p>
          <a:p>
            <a:pPr indent="0" lvl="0" marL="0" rtl="0" algn="l">
              <a:spcBef>
                <a:spcPts val="0"/>
              </a:spcBef>
              <a:spcAft>
                <a:spcPts val="0"/>
              </a:spcAft>
              <a:buNone/>
            </a:pPr>
            <a:r>
              <a:t/>
            </a:r>
            <a:endParaRPr sz="1800">
              <a:solidFill>
                <a:schemeClr val="lt1"/>
              </a:solidFill>
              <a:latin typeface="Roboto"/>
              <a:ea typeface="Roboto"/>
              <a:cs typeface="Roboto"/>
              <a:sym typeface="Roboto"/>
            </a:endParaRPr>
          </a:p>
          <a:p>
            <a:pPr indent="0" lvl="0" marL="0" rtl="0" algn="l">
              <a:spcBef>
                <a:spcPts val="0"/>
              </a:spcBef>
              <a:spcAft>
                <a:spcPts val="0"/>
              </a:spcAft>
              <a:buNone/>
            </a:pPr>
            <a:r>
              <a:rPr b="1" lang="en" sz="1800">
                <a:solidFill>
                  <a:schemeClr val="lt1"/>
                </a:solidFill>
                <a:latin typeface="Roboto"/>
                <a:ea typeface="Roboto"/>
                <a:cs typeface="Roboto"/>
                <a:sym typeface="Roboto"/>
              </a:rPr>
              <a:t>Rudy Gay</a:t>
            </a:r>
            <a:r>
              <a:rPr lang="en" sz="1800">
                <a:solidFill>
                  <a:schemeClr val="lt1"/>
                </a:solidFill>
                <a:latin typeface="Roboto"/>
                <a:ea typeface="Roboto"/>
                <a:cs typeface="Roboto"/>
                <a:sym typeface="Roboto"/>
              </a:rPr>
              <a:t>: Predicted 2.1</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Predicted: 2.3173</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Actual value: $6.5 mil</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Our estimation: 2.3173*4000000</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$9,269,200</a:t>
            </a:r>
            <a:endParaRPr sz="1800">
              <a:solidFill>
                <a:schemeClr val="lt1"/>
              </a:solidFill>
              <a:latin typeface="Roboto"/>
              <a:ea typeface="Roboto"/>
              <a:cs typeface="Roboto"/>
              <a:sym typeface="Roboto"/>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a:p>
            <a:pPr indent="0" lvl="0" marL="0" rtl="0" algn="l">
              <a:spcBef>
                <a:spcPts val="0"/>
              </a:spcBef>
              <a:spcAft>
                <a:spcPts val="0"/>
              </a:spcAft>
              <a:buNone/>
            </a:pPr>
            <a:r>
              <a:rPr b="1" lang="en" sz="1800">
                <a:solidFill>
                  <a:srgbClr val="38761D"/>
                </a:solidFill>
                <a:latin typeface="Roboto"/>
                <a:ea typeface="Roboto"/>
                <a:cs typeface="Roboto"/>
                <a:sym typeface="Roboto"/>
              </a:rPr>
              <a:t>Under Valued</a:t>
            </a:r>
            <a:endParaRPr b="1" sz="1800">
              <a:solidFill>
                <a:srgbClr val="38761D"/>
              </a:solidFill>
              <a:latin typeface="Roboto"/>
              <a:ea typeface="Roboto"/>
              <a:cs typeface="Roboto"/>
              <a:sym typeface="Roboto"/>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p:txBody>
      </p:sp>
      <p:sp>
        <p:nvSpPr>
          <p:cNvPr id="356" name="Google Shape;356;p27"/>
          <p:cNvSpPr txBox="1"/>
          <p:nvPr/>
        </p:nvSpPr>
        <p:spPr>
          <a:xfrm>
            <a:off x="5575925" y="296325"/>
            <a:ext cx="3366000" cy="439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Roboto"/>
                <a:ea typeface="Roboto"/>
                <a:cs typeface="Roboto"/>
                <a:sym typeface="Roboto"/>
              </a:rPr>
              <a:t>Jordan Clarkson:</a:t>
            </a:r>
            <a:r>
              <a:rPr lang="en" sz="1800">
                <a:solidFill>
                  <a:schemeClr val="lt1"/>
                </a:solidFill>
                <a:latin typeface="Roboto"/>
                <a:ea typeface="Roboto"/>
                <a:cs typeface="Roboto"/>
                <a:sym typeface="Roboto"/>
              </a:rPr>
              <a:t> Predicted 3.5</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Predicted: 3.9528</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Actual value 4 year $80 mil</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Our estimation: 3.9528*4000000</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$15,811,200</a:t>
            </a:r>
            <a:endParaRPr sz="1800">
              <a:solidFill>
                <a:schemeClr val="lt1"/>
              </a:solidFill>
              <a:latin typeface="Roboto"/>
              <a:ea typeface="Roboto"/>
              <a:cs typeface="Roboto"/>
              <a:sym typeface="Roboto"/>
            </a:endParaRPr>
          </a:p>
          <a:p>
            <a:pPr indent="0" lvl="0" marL="0" rtl="0" algn="l">
              <a:spcBef>
                <a:spcPts val="0"/>
              </a:spcBef>
              <a:spcAft>
                <a:spcPts val="0"/>
              </a:spcAft>
              <a:buNone/>
            </a:pPr>
            <a:r>
              <a:t/>
            </a:r>
            <a:endParaRPr sz="1800">
              <a:solidFill>
                <a:schemeClr val="lt1"/>
              </a:solidFill>
              <a:latin typeface="Roboto"/>
              <a:ea typeface="Roboto"/>
              <a:cs typeface="Roboto"/>
              <a:sym typeface="Roboto"/>
            </a:endParaRPr>
          </a:p>
          <a:p>
            <a:pPr indent="0" lvl="0" marL="0" rtl="0" algn="l">
              <a:spcBef>
                <a:spcPts val="0"/>
              </a:spcBef>
              <a:spcAft>
                <a:spcPts val="0"/>
              </a:spcAft>
              <a:buNone/>
            </a:pPr>
            <a:r>
              <a:rPr b="1" lang="en" sz="1800">
                <a:solidFill>
                  <a:schemeClr val="lt1"/>
                </a:solidFill>
                <a:latin typeface="Roboto"/>
                <a:ea typeface="Roboto"/>
                <a:cs typeface="Roboto"/>
                <a:sym typeface="Roboto"/>
              </a:rPr>
              <a:t>Horton-Tucker's</a:t>
            </a:r>
            <a:r>
              <a:rPr lang="en" sz="1800">
                <a:solidFill>
                  <a:schemeClr val="lt1"/>
                </a:solidFill>
                <a:latin typeface="Roboto"/>
                <a:ea typeface="Roboto"/>
                <a:cs typeface="Roboto"/>
                <a:sym typeface="Roboto"/>
              </a:rPr>
              <a:t>: Predicted 0.8</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Predicted: 1.729</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Actual value: $11 mil</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Our estimation: 4000000*1.729</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$6,916,000</a:t>
            </a:r>
            <a:endParaRPr sz="1800">
              <a:solidFill>
                <a:schemeClr val="lt1"/>
              </a:solidFill>
              <a:latin typeface="Roboto"/>
              <a:ea typeface="Roboto"/>
              <a:cs typeface="Roboto"/>
              <a:sym typeface="Roboto"/>
            </a:endParaRPr>
          </a:p>
          <a:p>
            <a:pPr indent="0" lvl="0" marL="0" rtl="0" algn="l">
              <a:spcBef>
                <a:spcPts val="0"/>
              </a:spcBef>
              <a:spcAft>
                <a:spcPts val="0"/>
              </a:spcAft>
              <a:buNone/>
            </a:pPr>
            <a:r>
              <a:t/>
            </a:r>
            <a:endParaRPr sz="1800">
              <a:solidFill>
                <a:schemeClr val="lt2"/>
              </a:solidFill>
              <a:latin typeface="Roboto"/>
              <a:ea typeface="Roboto"/>
              <a:cs typeface="Roboto"/>
              <a:sym typeface="Roboto"/>
            </a:endParaRPr>
          </a:p>
          <a:p>
            <a:pPr indent="0" lvl="0" marL="0" rtl="0" algn="l">
              <a:spcBef>
                <a:spcPts val="0"/>
              </a:spcBef>
              <a:spcAft>
                <a:spcPts val="0"/>
              </a:spcAft>
              <a:buNone/>
            </a:pPr>
            <a:r>
              <a:rPr b="1" lang="en" sz="1800">
                <a:solidFill>
                  <a:srgbClr val="FF0000"/>
                </a:solidFill>
                <a:latin typeface="Roboto"/>
                <a:ea typeface="Roboto"/>
                <a:cs typeface="Roboto"/>
                <a:sym typeface="Roboto"/>
              </a:rPr>
              <a:t>Over Valued </a:t>
            </a:r>
            <a:endParaRPr b="1" sz="1800">
              <a:solidFill>
                <a:srgbClr val="FF0000"/>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362" name="Google Shape;362;p28"/>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363" name="Google Shape;363;p28"/>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364" name="Google Shape;364;p28"/>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65" name="Google Shape;365;p28"/>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366" name="Google Shape;366;p28"/>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367" name="Google Shape;367;p28"/>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68" name="Google Shape;368;p28"/>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369" name="Google Shape;369;p28"/>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370" name="Google Shape;370;p28"/>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71" name="Google Shape;371;p28"/>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372" name="Google Shape;372;p28"/>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373" name="Google Shape;373;p28"/>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74" name="Google Shape;374;p28"/>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375" name="Google Shape;375;p28"/>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376" name="Google Shape;376;p28"/>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377" name="Google Shape;377;p28"/>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378" name="Google Shape;378;p28"/>
          <p:cNvPicPr preferRelativeResize="0"/>
          <p:nvPr/>
        </p:nvPicPr>
        <p:blipFill>
          <a:blip r:embed="rId3">
            <a:alphaModFix/>
          </a:blip>
          <a:stretch>
            <a:fillRect/>
          </a:stretch>
        </p:blipFill>
        <p:spPr>
          <a:xfrm>
            <a:off x="0" y="0"/>
            <a:ext cx="9144003" cy="5143501"/>
          </a:xfrm>
          <a:prstGeom prst="rect">
            <a:avLst/>
          </a:prstGeom>
          <a:noFill/>
          <a:ln>
            <a:noFill/>
          </a:ln>
        </p:spPr>
      </p:pic>
      <p:sp>
        <p:nvSpPr>
          <p:cNvPr id="379" name="Google Shape;379;p28"/>
          <p:cNvSpPr txBox="1"/>
          <p:nvPr/>
        </p:nvSpPr>
        <p:spPr>
          <a:xfrm>
            <a:off x="5732825" y="1506425"/>
            <a:ext cx="2847300" cy="206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Roboto"/>
                <a:ea typeface="Roboto"/>
                <a:cs typeface="Roboto"/>
                <a:sym typeface="Roboto"/>
              </a:rPr>
              <a:t>Plan A:  </a:t>
            </a:r>
            <a:endParaRPr b="1" sz="1800">
              <a:solidFill>
                <a:schemeClr val="lt1"/>
              </a:solidFill>
              <a:latin typeface="Roboto"/>
              <a:ea typeface="Roboto"/>
              <a:cs typeface="Roboto"/>
              <a:sym typeface="Roboto"/>
            </a:endParaRPr>
          </a:p>
          <a:p>
            <a:pPr indent="0" lvl="0" marL="0" rtl="0" algn="l">
              <a:spcBef>
                <a:spcPts val="0"/>
              </a:spcBef>
              <a:spcAft>
                <a:spcPts val="0"/>
              </a:spcAft>
              <a:buNone/>
            </a:pPr>
            <a:r>
              <a:t/>
            </a:r>
            <a:endParaRPr b="1" sz="1800">
              <a:solidFill>
                <a:schemeClr val="lt1"/>
              </a:solidFill>
              <a:latin typeface="Roboto"/>
              <a:ea typeface="Roboto"/>
              <a:cs typeface="Roboto"/>
              <a:sym typeface="Roboto"/>
            </a:endParaRPr>
          </a:p>
          <a:p>
            <a:pPr indent="0" lvl="0" marL="0" rtl="0" algn="l">
              <a:spcBef>
                <a:spcPts val="0"/>
              </a:spcBef>
              <a:spcAft>
                <a:spcPts val="0"/>
              </a:spcAft>
              <a:buNone/>
            </a:pPr>
            <a:r>
              <a:rPr b="1" lang="en" sz="1800">
                <a:solidFill>
                  <a:schemeClr val="lt1"/>
                </a:solidFill>
                <a:latin typeface="Roboto"/>
                <a:ea typeface="Roboto"/>
                <a:cs typeface="Roboto"/>
                <a:sym typeface="Roboto"/>
              </a:rPr>
              <a:t>$47 million (Release Clarkson, Buyout Olynyk)</a:t>
            </a:r>
            <a:endParaRPr b="1" sz="1800">
              <a:solidFill>
                <a:schemeClr val="lt1"/>
              </a:solidFill>
              <a:latin typeface="Roboto"/>
              <a:ea typeface="Roboto"/>
              <a:cs typeface="Roboto"/>
              <a:sym typeface="Roboto"/>
            </a:endParaRPr>
          </a:p>
          <a:p>
            <a:pPr indent="0" lvl="0" marL="0" rtl="0" algn="l">
              <a:spcBef>
                <a:spcPts val="0"/>
              </a:spcBef>
              <a:spcAft>
                <a:spcPts val="0"/>
              </a:spcAft>
              <a:buNone/>
            </a:pPr>
            <a:r>
              <a:t/>
            </a:r>
            <a:endParaRPr b="1" sz="1800">
              <a:solidFill>
                <a:schemeClr val="lt2"/>
              </a:solidFill>
              <a:latin typeface="Roboto"/>
              <a:ea typeface="Roboto"/>
              <a:cs typeface="Roboto"/>
              <a:sym typeface="Roboto"/>
            </a:endParaRPr>
          </a:p>
        </p:txBody>
      </p:sp>
      <p:pic>
        <p:nvPicPr>
          <p:cNvPr id="380" name="Google Shape;380;p28"/>
          <p:cNvPicPr preferRelativeResize="0"/>
          <p:nvPr/>
        </p:nvPicPr>
        <p:blipFill>
          <a:blip r:embed="rId4">
            <a:alphaModFix/>
          </a:blip>
          <a:stretch>
            <a:fillRect/>
          </a:stretch>
        </p:blipFill>
        <p:spPr>
          <a:xfrm>
            <a:off x="323088" y="524750"/>
            <a:ext cx="4101052" cy="410105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2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386" name="Google Shape;386;p29"/>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387" name="Google Shape;387;p29"/>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388" name="Google Shape;388;p29"/>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89" name="Google Shape;389;p29"/>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390" name="Google Shape;390;p29"/>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391" name="Google Shape;391;p29"/>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92" name="Google Shape;392;p29"/>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393" name="Google Shape;393;p29"/>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394" name="Google Shape;394;p29"/>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95" name="Google Shape;395;p29"/>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396" name="Google Shape;396;p29"/>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397" name="Google Shape;397;p29"/>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398" name="Google Shape;398;p29"/>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399" name="Google Shape;399;p29"/>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400" name="Google Shape;400;p29"/>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401" name="Google Shape;401;p29"/>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402" name="Google Shape;402;p29"/>
          <p:cNvPicPr preferRelativeResize="0"/>
          <p:nvPr/>
        </p:nvPicPr>
        <p:blipFill>
          <a:blip r:embed="rId3">
            <a:alphaModFix/>
          </a:blip>
          <a:stretch>
            <a:fillRect/>
          </a:stretch>
        </p:blipFill>
        <p:spPr>
          <a:xfrm>
            <a:off x="0" y="0"/>
            <a:ext cx="9144003" cy="5143501"/>
          </a:xfrm>
          <a:prstGeom prst="rect">
            <a:avLst/>
          </a:prstGeom>
          <a:noFill/>
          <a:ln>
            <a:noFill/>
          </a:ln>
        </p:spPr>
      </p:pic>
      <p:sp>
        <p:nvSpPr>
          <p:cNvPr id="403" name="Google Shape;403;p29"/>
          <p:cNvSpPr txBox="1"/>
          <p:nvPr/>
        </p:nvSpPr>
        <p:spPr>
          <a:xfrm>
            <a:off x="685800" y="1177300"/>
            <a:ext cx="2560200" cy="227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lt1"/>
                </a:solidFill>
                <a:latin typeface="Roboto"/>
                <a:ea typeface="Roboto"/>
                <a:cs typeface="Roboto"/>
                <a:sym typeface="Roboto"/>
              </a:rPr>
              <a:t>Plan B:</a:t>
            </a:r>
            <a:endParaRPr b="1" sz="1800">
              <a:solidFill>
                <a:schemeClr val="lt1"/>
              </a:solidFill>
              <a:latin typeface="Roboto"/>
              <a:ea typeface="Roboto"/>
              <a:cs typeface="Roboto"/>
              <a:sym typeface="Roboto"/>
            </a:endParaRPr>
          </a:p>
          <a:p>
            <a:pPr indent="0" lvl="0" marL="0" rtl="0" algn="l">
              <a:spcBef>
                <a:spcPts val="0"/>
              </a:spcBef>
              <a:spcAft>
                <a:spcPts val="0"/>
              </a:spcAft>
              <a:buNone/>
            </a:pPr>
            <a:r>
              <a:t/>
            </a:r>
            <a:endParaRPr b="1" sz="1800">
              <a:solidFill>
                <a:schemeClr val="lt1"/>
              </a:solidFill>
              <a:latin typeface="Roboto"/>
              <a:ea typeface="Roboto"/>
              <a:cs typeface="Roboto"/>
              <a:sym typeface="Roboto"/>
            </a:endParaRPr>
          </a:p>
          <a:p>
            <a:pPr indent="-342900" lvl="0" marL="457200" rtl="0" algn="l">
              <a:spcBef>
                <a:spcPts val="0"/>
              </a:spcBef>
              <a:spcAft>
                <a:spcPts val="0"/>
              </a:spcAft>
              <a:buClr>
                <a:schemeClr val="lt1"/>
              </a:buClr>
              <a:buSzPts val="1800"/>
              <a:buFont typeface="Roboto"/>
              <a:buChar char="●"/>
            </a:pPr>
            <a:r>
              <a:rPr b="1" lang="en" sz="1800">
                <a:solidFill>
                  <a:schemeClr val="lt1"/>
                </a:solidFill>
                <a:latin typeface="Roboto"/>
                <a:ea typeface="Roboto"/>
                <a:cs typeface="Roboto"/>
                <a:sym typeface="Roboto"/>
              </a:rPr>
              <a:t>Sign Fred VanVleet for $21,250,000</a:t>
            </a:r>
            <a:endParaRPr b="1" sz="1800">
              <a:solidFill>
                <a:schemeClr val="lt1"/>
              </a:solidFill>
              <a:latin typeface="Roboto"/>
              <a:ea typeface="Roboto"/>
              <a:cs typeface="Roboto"/>
              <a:sym typeface="Roboto"/>
            </a:endParaRPr>
          </a:p>
          <a:p>
            <a:pPr indent="-342900" lvl="0" marL="457200" rtl="0" algn="l">
              <a:spcBef>
                <a:spcPts val="0"/>
              </a:spcBef>
              <a:spcAft>
                <a:spcPts val="0"/>
              </a:spcAft>
              <a:buClr>
                <a:schemeClr val="lt1"/>
              </a:buClr>
              <a:buSzPts val="1800"/>
              <a:buFont typeface="Roboto"/>
              <a:buChar char="●"/>
            </a:pPr>
            <a:r>
              <a:rPr b="1" lang="en" sz="1800">
                <a:solidFill>
                  <a:schemeClr val="lt1"/>
                </a:solidFill>
                <a:latin typeface="Roboto"/>
                <a:ea typeface="Roboto"/>
                <a:cs typeface="Roboto"/>
                <a:sym typeface="Roboto"/>
              </a:rPr>
              <a:t>Keep the cheaper players. </a:t>
            </a:r>
            <a:endParaRPr b="1" sz="1800">
              <a:solidFill>
                <a:schemeClr val="lt1"/>
              </a:solidFill>
              <a:latin typeface="Roboto"/>
              <a:ea typeface="Roboto"/>
              <a:cs typeface="Roboto"/>
              <a:sym typeface="Roboto"/>
            </a:endParaRPr>
          </a:p>
        </p:txBody>
      </p:sp>
      <p:pic>
        <p:nvPicPr>
          <p:cNvPr id="404" name="Google Shape;404;p29"/>
          <p:cNvPicPr preferRelativeResize="0"/>
          <p:nvPr/>
        </p:nvPicPr>
        <p:blipFill>
          <a:blip r:embed="rId4">
            <a:alphaModFix/>
          </a:blip>
          <a:stretch>
            <a:fillRect/>
          </a:stretch>
        </p:blipFill>
        <p:spPr>
          <a:xfrm>
            <a:off x="5566149" y="615513"/>
            <a:ext cx="3127850" cy="38976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3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410" name="Google Shape;410;p30"/>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411" name="Google Shape;411;p30"/>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412" name="Google Shape;412;p30"/>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413" name="Google Shape;413;p30"/>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414" name="Google Shape;414;p30"/>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415" name="Google Shape;415;p30"/>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416" name="Google Shape;416;p30"/>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417" name="Google Shape;417;p30"/>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418" name="Google Shape;418;p30"/>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419" name="Google Shape;419;p30"/>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420" name="Google Shape;420;p30"/>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421" name="Google Shape;421;p30"/>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422" name="Google Shape;422;p30"/>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423" name="Google Shape;423;p30"/>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424" name="Google Shape;424;p30"/>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425" name="Google Shape;425;p30"/>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426" name="Google Shape;426;p30"/>
          <p:cNvPicPr preferRelativeResize="0"/>
          <p:nvPr/>
        </p:nvPicPr>
        <p:blipFill>
          <a:blip r:embed="rId3">
            <a:alphaModFix/>
          </a:blip>
          <a:stretch>
            <a:fillRect/>
          </a:stretch>
        </p:blipFill>
        <p:spPr>
          <a:xfrm>
            <a:off x="0" y="0"/>
            <a:ext cx="9144003" cy="5143501"/>
          </a:xfrm>
          <a:prstGeom prst="rect">
            <a:avLst/>
          </a:prstGeom>
          <a:noFill/>
          <a:ln>
            <a:noFill/>
          </a:ln>
        </p:spPr>
      </p:pic>
      <p:sp>
        <p:nvSpPr>
          <p:cNvPr id="427" name="Google Shape;427;p30"/>
          <p:cNvSpPr txBox="1"/>
          <p:nvPr/>
        </p:nvSpPr>
        <p:spPr>
          <a:xfrm>
            <a:off x="471900" y="876225"/>
            <a:ext cx="3124200" cy="37212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lt1"/>
              </a:buClr>
              <a:buSzPts val="2100"/>
              <a:buFont typeface="Roboto Light"/>
              <a:buChar char="●"/>
            </a:pPr>
            <a:r>
              <a:rPr lang="en" sz="2100">
                <a:solidFill>
                  <a:schemeClr val="lt1"/>
                </a:solidFill>
                <a:latin typeface="Roboto Light"/>
                <a:ea typeface="Roboto Light"/>
                <a:cs typeface="Roboto Light"/>
                <a:sym typeface="Roboto Light"/>
              </a:rPr>
              <a:t>Used base stats for model rather than Advanced stats</a:t>
            </a:r>
            <a:endParaRPr sz="2100">
              <a:solidFill>
                <a:schemeClr val="lt1"/>
              </a:solidFill>
              <a:latin typeface="Roboto Light"/>
              <a:ea typeface="Roboto Light"/>
              <a:cs typeface="Roboto Light"/>
              <a:sym typeface="Roboto Light"/>
            </a:endParaRPr>
          </a:p>
          <a:p>
            <a:pPr indent="-361950" lvl="0" marL="457200" rtl="0" algn="l">
              <a:spcBef>
                <a:spcPts val="0"/>
              </a:spcBef>
              <a:spcAft>
                <a:spcPts val="0"/>
              </a:spcAft>
              <a:buClr>
                <a:schemeClr val="lt1"/>
              </a:buClr>
              <a:buSzPts val="2100"/>
              <a:buFont typeface="Roboto Light"/>
              <a:buChar char="●"/>
            </a:pPr>
            <a:r>
              <a:rPr lang="en" sz="2100">
                <a:solidFill>
                  <a:schemeClr val="lt1"/>
                </a:solidFill>
                <a:latin typeface="Roboto Light"/>
                <a:ea typeface="Roboto Light"/>
                <a:cs typeface="Roboto Light"/>
                <a:sym typeface="Roboto Light"/>
              </a:rPr>
              <a:t>Tried different model rather than just linear regression</a:t>
            </a:r>
            <a:endParaRPr sz="2100">
              <a:solidFill>
                <a:schemeClr val="lt1"/>
              </a:solidFill>
              <a:latin typeface="Roboto Light"/>
              <a:ea typeface="Roboto Light"/>
              <a:cs typeface="Roboto Light"/>
              <a:sym typeface="Roboto Light"/>
            </a:endParaRPr>
          </a:p>
          <a:p>
            <a:pPr indent="-361950" lvl="0" marL="457200" rtl="0" algn="l">
              <a:spcBef>
                <a:spcPts val="0"/>
              </a:spcBef>
              <a:spcAft>
                <a:spcPts val="0"/>
              </a:spcAft>
              <a:buClr>
                <a:schemeClr val="lt1"/>
              </a:buClr>
              <a:buSzPts val="2100"/>
              <a:buFont typeface="Roboto Light"/>
              <a:buChar char="●"/>
            </a:pPr>
            <a:r>
              <a:rPr lang="en" sz="2100">
                <a:solidFill>
                  <a:schemeClr val="lt1"/>
                </a:solidFill>
                <a:latin typeface="Roboto Light"/>
                <a:ea typeface="Roboto Light"/>
                <a:cs typeface="Roboto Light"/>
                <a:sym typeface="Roboto Light"/>
              </a:rPr>
              <a:t>Used proper model for free agent data (Fred VanVleet decision) </a:t>
            </a:r>
            <a:endParaRPr sz="2100">
              <a:solidFill>
                <a:schemeClr val="lt1"/>
              </a:solidFill>
              <a:latin typeface="Roboto Light"/>
              <a:ea typeface="Roboto Light"/>
              <a:cs typeface="Roboto Light"/>
              <a:sym typeface="Roboto Light"/>
            </a:endParaRPr>
          </a:p>
        </p:txBody>
      </p:sp>
      <p:graphicFrame>
        <p:nvGraphicFramePr>
          <p:cNvPr id="428" name="Google Shape;428;p30"/>
          <p:cNvGraphicFramePr/>
          <p:nvPr/>
        </p:nvGraphicFramePr>
        <p:xfrm>
          <a:off x="6093975" y="801025"/>
          <a:ext cx="3000000" cy="3000000"/>
        </p:xfrm>
        <a:graphic>
          <a:graphicData uri="http://schemas.openxmlformats.org/drawingml/2006/table">
            <a:tbl>
              <a:tblPr>
                <a:noFill/>
                <a:tableStyleId>{59E27E6B-41A1-42AC-BCED-F2251ED559B7}</a:tableStyleId>
              </a:tblPr>
              <a:tblGrid>
                <a:gridCol w="1047750"/>
                <a:gridCol w="1038225"/>
              </a:tblGrid>
              <a:tr h="12700">
                <a:tc>
                  <a:txBody>
                    <a:bodyPr/>
                    <a:lstStyle/>
                    <a:p>
                      <a:pPr indent="0" lvl="0" marL="0" rtl="0" algn="l">
                        <a:spcBef>
                          <a:spcPts val="0"/>
                        </a:spcBef>
                        <a:spcAft>
                          <a:spcPts val="0"/>
                        </a:spcAft>
                        <a:buNone/>
                      </a:pPr>
                      <a:r>
                        <a:rPr lang="en" sz="900"/>
                        <a:t>BPM</a:t>
                      </a:r>
                      <a:endParaRPr sz="900"/>
                    </a:p>
                  </a:txBody>
                  <a:tcPr marT="63500" marB="63500" marR="63500" marL="63500"/>
                </a:tc>
                <a:tc>
                  <a:txBody>
                    <a:bodyPr/>
                    <a:lstStyle/>
                    <a:p>
                      <a:pPr indent="0" lvl="0" marL="0" rtl="0" algn="l">
                        <a:spcBef>
                          <a:spcPts val="0"/>
                        </a:spcBef>
                        <a:spcAft>
                          <a:spcPts val="0"/>
                        </a:spcAft>
                        <a:buNone/>
                      </a:pPr>
                      <a:r>
                        <a:rPr lang="en" sz="900"/>
                        <a:t>10179.326203</a:t>
                      </a:r>
                      <a:endParaRPr sz="900"/>
                    </a:p>
                  </a:txBody>
                  <a:tcPr marT="63500" marB="63500" marR="63500" marL="63500"/>
                </a:tc>
              </a:tr>
              <a:tr h="12700">
                <a:tc>
                  <a:txBody>
                    <a:bodyPr/>
                    <a:lstStyle/>
                    <a:p>
                      <a:pPr indent="0" lvl="0" marL="0" rtl="0" algn="l">
                        <a:spcBef>
                          <a:spcPts val="0"/>
                        </a:spcBef>
                        <a:spcAft>
                          <a:spcPts val="0"/>
                        </a:spcAft>
                        <a:buNone/>
                      </a:pPr>
                      <a:r>
                        <a:rPr lang="en" sz="900"/>
                        <a:t>OBPM</a:t>
                      </a:r>
                      <a:endParaRPr sz="900"/>
                    </a:p>
                  </a:txBody>
                  <a:tcPr marT="63500" marB="63500" marR="63500" marL="63500"/>
                </a:tc>
                <a:tc>
                  <a:txBody>
                    <a:bodyPr/>
                    <a:lstStyle/>
                    <a:p>
                      <a:pPr indent="0" lvl="0" marL="0" rtl="0" algn="l">
                        <a:spcBef>
                          <a:spcPts val="0"/>
                        </a:spcBef>
                        <a:spcAft>
                          <a:spcPts val="0"/>
                        </a:spcAft>
                        <a:buNone/>
                      </a:pPr>
                      <a:r>
                        <a:rPr lang="en" sz="900"/>
                        <a:t>6340.700342</a:t>
                      </a:r>
                      <a:endParaRPr sz="900"/>
                    </a:p>
                  </a:txBody>
                  <a:tcPr marT="63500" marB="63500" marR="63500" marL="63500"/>
                </a:tc>
              </a:tr>
              <a:tr h="12700">
                <a:tc>
                  <a:txBody>
                    <a:bodyPr/>
                    <a:lstStyle/>
                    <a:p>
                      <a:pPr indent="0" lvl="0" marL="0" rtl="0" algn="l">
                        <a:spcBef>
                          <a:spcPts val="0"/>
                        </a:spcBef>
                        <a:spcAft>
                          <a:spcPts val="0"/>
                        </a:spcAft>
                        <a:buNone/>
                      </a:pPr>
                      <a:r>
                        <a:rPr lang="en" sz="900"/>
                        <a:t>DBPM </a:t>
                      </a:r>
                      <a:endParaRPr sz="900"/>
                    </a:p>
                  </a:txBody>
                  <a:tcPr marT="63500" marB="63500" marR="63500" marL="63500"/>
                </a:tc>
                <a:tc>
                  <a:txBody>
                    <a:bodyPr/>
                    <a:lstStyle/>
                    <a:p>
                      <a:pPr indent="0" lvl="0" marL="0" rtl="0" algn="l">
                        <a:spcBef>
                          <a:spcPts val="0"/>
                        </a:spcBef>
                        <a:spcAft>
                          <a:spcPts val="0"/>
                        </a:spcAft>
                        <a:buNone/>
                      </a:pPr>
                      <a:r>
                        <a:rPr lang="en" sz="900"/>
                        <a:t>1491.408314</a:t>
                      </a:r>
                      <a:endParaRPr sz="900"/>
                    </a:p>
                  </a:txBody>
                  <a:tcPr marT="63500" marB="63500" marR="63500" marL="63500"/>
                </a:tc>
              </a:tr>
              <a:tr h="12700">
                <a:tc>
                  <a:txBody>
                    <a:bodyPr/>
                    <a:lstStyle/>
                    <a:p>
                      <a:pPr indent="0" lvl="0" marL="0" rtl="0" algn="l">
                        <a:spcBef>
                          <a:spcPts val="0"/>
                        </a:spcBef>
                        <a:spcAft>
                          <a:spcPts val="0"/>
                        </a:spcAft>
                        <a:buNone/>
                      </a:pPr>
                      <a:r>
                        <a:rPr lang="en" sz="900"/>
                        <a:t>TRB.</a:t>
                      </a:r>
                      <a:endParaRPr sz="900"/>
                    </a:p>
                  </a:txBody>
                  <a:tcPr marT="63500" marB="63500" marR="63500" marL="63500"/>
                </a:tc>
                <a:tc>
                  <a:txBody>
                    <a:bodyPr/>
                    <a:lstStyle/>
                    <a:p>
                      <a:pPr indent="0" lvl="0" marL="0" rtl="0" algn="l">
                        <a:spcBef>
                          <a:spcPts val="0"/>
                        </a:spcBef>
                        <a:spcAft>
                          <a:spcPts val="0"/>
                        </a:spcAft>
                        <a:buNone/>
                      </a:pPr>
                      <a:r>
                        <a:rPr lang="en" sz="900"/>
                        <a:t>1464.425532</a:t>
                      </a:r>
                      <a:endParaRPr sz="900"/>
                    </a:p>
                  </a:txBody>
                  <a:tcPr marT="63500" marB="63500" marR="63500" marL="63500"/>
                </a:tc>
              </a:tr>
              <a:tr h="12700">
                <a:tc>
                  <a:txBody>
                    <a:bodyPr/>
                    <a:lstStyle/>
                    <a:p>
                      <a:pPr indent="0" lvl="0" marL="0" rtl="0" algn="l">
                        <a:spcBef>
                          <a:spcPts val="0"/>
                        </a:spcBef>
                        <a:spcAft>
                          <a:spcPts val="0"/>
                        </a:spcAft>
                        <a:buNone/>
                      </a:pPr>
                      <a:r>
                        <a:rPr lang="en" sz="900"/>
                        <a:t>DRB.</a:t>
                      </a:r>
                      <a:endParaRPr sz="900"/>
                    </a:p>
                  </a:txBody>
                  <a:tcPr marT="63500" marB="63500" marR="63500" marL="63500"/>
                </a:tc>
                <a:tc>
                  <a:txBody>
                    <a:bodyPr/>
                    <a:lstStyle/>
                    <a:p>
                      <a:pPr indent="0" lvl="0" marL="0" rtl="0" algn="l">
                        <a:spcBef>
                          <a:spcPts val="0"/>
                        </a:spcBef>
                        <a:spcAft>
                          <a:spcPts val="0"/>
                        </a:spcAft>
                        <a:buNone/>
                      </a:pPr>
                      <a:r>
                        <a:rPr lang="en" sz="900"/>
                        <a:t>669.011426</a:t>
                      </a:r>
                      <a:endParaRPr sz="900"/>
                    </a:p>
                  </a:txBody>
                  <a:tcPr marT="63500" marB="63500" marR="63500" marL="63500"/>
                </a:tc>
              </a:tr>
              <a:tr h="12700">
                <a:tc>
                  <a:txBody>
                    <a:bodyPr/>
                    <a:lstStyle/>
                    <a:p>
                      <a:pPr indent="0" lvl="0" marL="0" rtl="0" algn="l">
                        <a:spcBef>
                          <a:spcPts val="0"/>
                        </a:spcBef>
                        <a:spcAft>
                          <a:spcPts val="0"/>
                        </a:spcAft>
                        <a:buNone/>
                      </a:pPr>
                      <a:r>
                        <a:rPr lang="en" sz="900"/>
                        <a:t>ORB.</a:t>
                      </a:r>
                      <a:endParaRPr sz="900"/>
                    </a:p>
                  </a:txBody>
                  <a:tcPr marT="63500" marB="63500" marR="63500" marL="63500"/>
                </a:tc>
                <a:tc>
                  <a:txBody>
                    <a:bodyPr/>
                    <a:lstStyle/>
                    <a:p>
                      <a:pPr indent="0" lvl="0" marL="0" rtl="0" algn="l">
                        <a:spcBef>
                          <a:spcPts val="0"/>
                        </a:spcBef>
                        <a:spcAft>
                          <a:spcPts val="0"/>
                        </a:spcAft>
                        <a:buNone/>
                      </a:pPr>
                      <a:r>
                        <a:rPr lang="en" sz="900"/>
                        <a:t>327.772567</a:t>
                      </a:r>
                      <a:endParaRPr sz="900"/>
                    </a:p>
                  </a:txBody>
                  <a:tcPr marT="63500" marB="63500" marR="63500" marL="63500"/>
                </a:tc>
              </a:tr>
              <a:tr h="12700">
                <a:tc>
                  <a:txBody>
                    <a:bodyPr/>
                    <a:lstStyle/>
                    <a:p>
                      <a:pPr indent="0" lvl="0" marL="0" rtl="0" algn="l">
                        <a:spcBef>
                          <a:spcPts val="0"/>
                        </a:spcBef>
                        <a:spcAft>
                          <a:spcPts val="0"/>
                        </a:spcAft>
                        <a:buNone/>
                      </a:pPr>
                      <a:r>
                        <a:rPr lang="en" sz="900"/>
                        <a:t>PER</a:t>
                      </a:r>
                      <a:endParaRPr sz="900"/>
                    </a:p>
                  </a:txBody>
                  <a:tcPr marT="63500" marB="63500" marR="63500" marL="63500"/>
                </a:tc>
                <a:tc>
                  <a:txBody>
                    <a:bodyPr/>
                    <a:lstStyle/>
                    <a:p>
                      <a:pPr indent="0" lvl="0" marL="0" rtl="0" algn="l">
                        <a:spcBef>
                          <a:spcPts val="0"/>
                        </a:spcBef>
                        <a:spcAft>
                          <a:spcPts val="0"/>
                        </a:spcAft>
                        <a:buNone/>
                      </a:pPr>
                      <a:r>
                        <a:rPr lang="en" sz="900"/>
                        <a:t>79.962263</a:t>
                      </a:r>
                      <a:endParaRPr sz="900"/>
                    </a:p>
                  </a:txBody>
                  <a:tcPr marT="63500" marB="63500" marR="63500" marL="63500"/>
                </a:tc>
              </a:tr>
              <a:tr h="12700">
                <a:tc>
                  <a:txBody>
                    <a:bodyPr/>
                    <a:lstStyle/>
                    <a:p>
                      <a:pPr indent="0" lvl="0" marL="0" rtl="0" algn="l">
                        <a:spcBef>
                          <a:spcPts val="0"/>
                        </a:spcBef>
                        <a:spcAft>
                          <a:spcPts val="0"/>
                        </a:spcAft>
                        <a:buNone/>
                      </a:pPr>
                      <a:r>
                        <a:rPr lang="en" sz="900"/>
                        <a:t>WS.48</a:t>
                      </a:r>
                      <a:endParaRPr sz="900"/>
                    </a:p>
                  </a:txBody>
                  <a:tcPr marT="63500" marB="63500" marR="63500" marL="63500"/>
                </a:tc>
                <a:tc>
                  <a:txBody>
                    <a:bodyPr/>
                    <a:lstStyle/>
                    <a:p>
                      <a:pPr indent="0" lvl="0" marL="0" rtl="0" algn="l">
                        <a:spcBef>
                          <a:spcPts val="0"/>
                        </a:spcBef>
                        <a:spcAft>
                          <a:spcPts val="0"/>
                        </a:spcAft>
                        <a:buNone/>
                      </a:pPr>
                      <a:r>
                        <a:rPr lang="en" sz="900"/>
                        <a:t>34.246577</a:t>
                      </a:r>
                      <a:endParaRPr sz="900"/>
                    </a:p>
                  </a:txBody>
                  <a:tcPr marT="63500" marB="63500" marR="63500" marL="63500"/>
                </a:tc>
              </a:tr>
              <a:tr h="12700">
                <a:tc>
                  <a:txBody>
                    <a:bodyPr/>
                    <a:lstStyle/>
                    <a:p>
                      <a:pPr indent="0" lvl="0" marL="0" rtl="0" algn="l">
                        <a:spcBef>
                          <a:spcPts val="0"/>
                        </a:spcBef>
                        <a:spcAft>
                          <a:spcPts val="0"/>
                        </a:spcAft>
                        <a:buNone/>
                      </a:pPr>
                      <a:r>
                        <a:rPr lang="en" sz="900"/>
                        <a:t>MP</a:t>
                      </a:r>
                      <a:endParaRPr sz="900"/>
                    </a:p>
                  </a:txBody>
                  <a:tcPr marT="63500" marB="63500" marR="63500" marL="63500"/>
                </a:tc>
                <a:tc>
                  <a:txBody>
                    <a:bodyPr/>
                    <a:lstStyle/>
                    <a:p>
                      <a:pPr indent="0" lvl="0" marL="0" rtl="0" algn="l">
                        <a:spcBef>
                          <a:spcPts val="0"/>
                        </a:spcBef>
                        <a:spcAft>
                          <a:spcPts val="0"/>
                        </a:spcAft>
                        <a:buNone/>
                      </a:pPr>
                      <a:r>
                        <a:rPr lang="en" sz="900"/>
                        <a:t>13.001584</a:t>
                      </a:r>
                      <a:endParaRPr sz="900"/>
                    </a:p>
                  </a:txBody>
                  <a:tcPr marT="63500" marB="63500" marR="63500" marL="63500"/>
                </a:tc>
              </a:tr>
              <a:tr h="12700">
                <a:tc>
                  <a:txBody>
                    <a:bodyPr/>
                    <a:lstStyle/>
                    <a:p>
                      <a:pPr indent="0" lvl="0" marL="0" rtl="0" algn="l">
                        <a:spcBef>
                          <a:spcPts val="0"/>
                        </a:spcBef>
                        <a:spcAft>
                          <a:spcPts val="0"/>
                        </a:spcAft>
                        <a:buNone/>
                      </a:pPr>
                      <a:r>
                        <a:rPr lang="en" sz="900"/>
                        <a:t>VORP</a:t>
                      </a:r>
                      <a:endParaRPr sz="900"/>
                    </a:p>
                  </a:txBody>
                  <a:tcPr marT="63500" marB="63500" marR="63500" marL="63500"/>
                </a:tc>
                <a:tc>
                  <a:txBody>
                    <a:bodyPr/>
                    <a:lstStyle/>
                    <a:p>
                      <a:pPr indent="0" lvl="0" marL="0" rtl="0" algn="l">
                        <a:spcBef>
                          <a:spcPts val="0"/>
                        </a:spcBef>
                        <a:spcAft>
                          <a:spcPts val="0"/>
                        </a:spcAft>
                        <a:buNone/>
                      </a:pPr>
                      <a:r>
                        <a:rPr lang="en" sz="900"/>
                        <a:t>11.972441</a:t>
                      </a:r>
                      <a:endParaRPr sz="900"/>
                    </a:p>
                  </a:txBody>
                  <a:tcPr marT="63500" marB="63500" marR="63500" marL="63500"/>
                </a:tc>
              </a:tr>
              <a:tr h="12700">
                <a:tc>
                  <a:txBody>
                    <a:bodyPr/>
                    <a:lstStyle/>
                    <a:p>
                      <a:pPr indent="0" lvl="0" marL="0" rtl="0" algn="l">
                        <a:spcBef>
                          <a:spcPts val="0"/>
                        </a:spcBef>
                        <a:spcAft>
                          <a:spcPts val="0"/>
                        </a:spcAft>
                        <a:buNone/>
                      </a:pPr>
                      <a:r>
                        <a:rPr lang="en" sz="900"/>
                        <a:t>OWS</a:t>
                      </a:r>
                      <a:endParaRPr sz="900"/>
                    </a:p>
                  </a:txBody>
                  <a:tcPr marT="63500" marB="63500" marR="63500" marL="63500"/>
                </a:tc>
                <a:tc>
                  <a:txBody>
                    <a:bodyPr/>
                    <a:lstStyle/>
                    <a:p>
                      <a:pPr indent="0" lvl="0" marL="0" rtl="0" algn="l">
                        <a:spcBef>
                          <a:spcPts val="0"/>
                        </a:spcBef>
                        <a:spcAft>
                          <a:spcPts val="0"/>
                        </a:spcAft>
                        <a:buNone/>
                      </a:pPr>
                      <a:r>
                        <a:rPr lang="en" sz="900"/>
                        <a:t>9.496996</a:t>
                      </a:r>
                      <a:endParaRPr sz="900"/>
                    </a:p>
                  </a:txBody>
                  <a:tcPr marT="63500" marB="63500" marR="63500" marL="63500"/>
                </a:tc>
              </a:tr>
              <a:tr h="12700">
                <a:tc>
                  <a:txBody>
                    <a:bodyPr/>
                    <a:lstStyle/>
                    <a:p>
                      <a:pPr indent="0" lvl="0" marL="0" rtl="0" algn="l">
                        <a:spcBef>
                          <a:spcPts val="0"/>
                        </a:spcBef>
                        <a:spcAft>
                          <a:spcPts val="0"/>
                        </a:spcAft>
                        <a:buNone/>
                      </a:pPr>
                      <a:r>
                        <a:rPr lang="en" sz="900"/>
                        <a:t>DWS </a:t>
                      </a:r>
                      <a:endParaRPr sz="900"/>
                    </a:p>
                  </a:txBody>
                  <a:tcPr marT="63500" marB="63500" marR="63500" marL="63500"/>
                </a:tc>
                <a:tc>
                  <a:txBody>
                    <a:bodyPr/>
                    <a:lstStyle/>
                    <a:p>
                      <a:pPr indent="0" lvl="0" marL="0" rtl="0" algn="l">
                        <a:spcBef>
                          <a:spcPts val="0"/>
                        </a:spcBef>
                        <a:spcAft>
                          <a:spcPts val="0"/>
                        </a:spcAft>
                        <a:buNone/>
                      </a:pPr>
                      <a:r>
                        <a:rPr lang="en" sz="900"/>
                        <a:t>8.962524</a:t>
                      </a:r>
                      <a:endParaRPr sz="900"/>
                    </a:p>
                  </a:txBody>
                  <a:tcPr marT="63500" marB="63500" marR="63500" marL="63500"/>
                </a:tc>
              </a:tr>
              <a:tr h="12700">
                <a:tc>
                  <a:txBody>
                    <a:bodyPr/>
                    <a:lstStyle/>
                    <a:p>
                      <a:pPr indent="0" lvl="0" marL="0" rtl="0" algn="l">
                        <a:spcBef>
                          <a:spcPts val="0"/>
                        </a:spcBef>
                        <a:spcAft>
                          <a:spcPts val="0"/>
                        </a:spcAft>
                        <a:buNone/>
                      </a:pPr>
                      <a:r>
                        <a:rPr lang="en" sz="900"/>
                        <a:t>USG.</a:t>
                      </a:r>
                      <a:endParaRPr sz="900"/>
                    </a:p>
                  </a:txBody>
                  <a:tcPr marT="63500" marB="63500" marR="63500" marL="63500"/>
                </a:tc>
                <a:tc>
                  <a:txBody>
                    <a:bodyPr/>
                    <a:lstStyle/>
                    <a:p>
                      <a:pPr indent="0" lvl="0" marL="0" rtl="0" algn="l">
                        <a:spcBef>
                          <a:spcPts val="0"/>
                        </a:spcBef>
                        <a:spcAft>
                          <a:spcPts val="0"/>
                        </a:spcAft>
                        <a:buNone/>
                      </a:pPr>
                      <a:r>
                        <a:rPr lang="en" sz="900"/>
                        <a:t> 7.739259</a:t>
                      </a:r>
                      <a:endParaRPr sz="900"/>
                    </a:p>
                  </a:txBody>
                  <a:tcPr marT="63500" marB="63500" marR="63500" marL="63500"/>
                </a:tc>
              </a:tr>
              <a:tr h="250150">
                <a:tc>
                  <a:txBody>
                    <a:bodyPr/>
                    <a:lstStyle/>
                    <a:p>
                      <a:pPr indent="0" lvl="0" marL="0" rtl="0" algn="l">
                        <a:spcBef>
                          <a:spcPts val="0"/>
                        </a:spcBef>
                        <a:spcAft>
                          <a:spcPts val="0"/>
                        </a:spcAft>
                        <a:buNone/>
                      </a:pPr>
                      <a:r>
                        <a:rPr lang="en" sz="900"/>
                        <a:t>Rk </a:t>
                      </a:r>
                      <a:endParaRPr sz="900"/>
                    </a:p>
                  </a:txBody>
                  <a:tcPr marT="63500" marB="63500" marR="63500" marL="63500"/>
                </a:tc>
                <a:tc>
                  <a:txBody>
                    <a:bodyPr/>
                    <a:lstStyle/>
                    <a:p>
                      <a:pPr indent="0" lvl="0" marL="0" rtl="0" algn="l">
                        <a:spcBef>
                          <a:spcPts val="0"/>
                        </a:spcBef>
                        <a:spcAft>
                          <a:spcPts val="0"/>
                        </a:spcAft>
                        <a:buNone/>
                      </a:pPr>
                      <a:r>
                        <a:rPr lang="en" sz="900"/>
                        <a:t>1.030461</a:t>
                      </a:r>
                      <a:endParaRPr sz="900"/>
                    </a:p>
                  </a:txBody>
                  <a:tcPr marT="63500" marB="63500" marR="63500" marL="63500"/>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74" name="Google Shape;74;p14"/>
          <p:cNvSpPr txBox="1"/>
          <p:nvPr>
            <p:ph type="title"/>
          </p:nvPr>
        </p:nvSpPr>
        <p:spPr>
          <a:xfrm>
            <a:off x="490250" y="488250"/>
            <a:ext cx="32325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800"/>
              <a:t>Our goal</a:t>
            </a:r>
            <a:r>
              <a:rPr b="1" lang="en" sz="4800"/>
              <a:t>: </a:t>
            </a:r>
            <a:r>
              <a:rPr lang="en" sz="4800"/>
              <a:t>Accessing</a:t>
            </a:r>
            <a:r>
              <a:rPr lang="en" sz="4800"/>
              <a:t> and adapting</a:t>
            </a:r>
            <a:endParaRPr sz="4800"/>
          </a:p>
        </p:txBody>
      </p:sp>
      <p:sp>
        <p:nvSpPr>
          <p:cNvPr id="75" name="Google Shape;75;p14"/>
          <p:cNvSpPr txBox="1"/>
          <p:nvPr/>
        </p:nvSpPr>
        <p:spPr>
          <a:xfrm>
            <a:off x="4416750" y="691125"/>
            <a:ext cx="2972100" cy="395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Roboto"/>
                <a:ea typeface="Roboto"/>
                <a:cs typeface="Roboto"/>
                <a:sym typeface="Roboto"/>
              </a:rPr>
              <a:t>Road map: </a:t>
            </a:r>
            <a:endParaRPr sz="1800">
              <a:solidFill>
                <a:schemeClr val="lt1"/>
              </a:solidFill>
              <a:latin typeface="Roboto"/>
              <a:ea typeface="Roboto"/>
              <a:cs typeface="Roboto"/>
              <a:sym typeface="Roboto"/>
            </a:endParaRPr>
          </a:p>
          <a:p>
            <a:pPr indent="0" lvl="0" marL="0" rtl="0" algn="l">
              <a:spcBef>
                <a:spcPts val="0"/>
              </a:spcBef>
              <a:spcAft>
                <a:spcPts val="0"/>
              </a:spcAft>
              <a:buNone/>
            </a:pPr>
            <a:r>
              <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-Cleaning and Understanding our Data</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-Feature </a:t>
            </a:r>
            <a:r>
              <a:rPr lang="en" sz="1800">
                <a:solidFill>
                  <a:schemeClr val="lt1"/>
                </a:solidFill>
                <a:latin typeface="Roboto"/>
                <a:ea typeface="Roboto"/>
                <a:cs typeface="Roboto"/>
                <a:sym typeface="Roboto"/>
              </a:rPr>
              <a:t>selection</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-Model creation</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-Results</a:t>
            </a:r>
            <a:endParaRPr sz="1800">
              <a:solidFill>
                <a:schemeClr val="lt1"/>
              </a:solidFill>
              <a:latin typeface="Roboto"/>
              <a:ea typeface="Roboto"/>
              <a:cs typeface="Roboto"/>
              <a:sym typeface="Roboto"/>
            </a:endParaRPr>
          </a:p>
          <a:p>
            <a:pPr indent="0" lvl="0" marL="0" rtl="0" algn="l">
              <a:spcBef>
                <a:spcPts val="0"/>
              </a:spcBef>
              <a:spcAft>
                <a:spcPts val="0"/>
              </a:spcAft>
              <a:buNone/>
            </a:pPr>
            <a:r>
              <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Plan A</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Plan B</a:t>
            </a:r>
            <a:endParaRPr sz="1800">
              <a:solidFill>
                <a:schemeClr val="lt1"/>
              </a:solidFill>
              <a:latin typeface="Roboto"/>
              <a:ea typeface="Roboto"/>
              <a:cs typeface="Roboto"/>
              <a:sym typeface="Roboto"/>
            </a:endParaRPr>
          </a:p>
          <a:p>
            <a:pPr indent="0" lvl="0" marL="0" rtl="0" algn="l">
              <a:spcBef>
                <a:spcPts val="0"/>
              </a:spcBef>
              <a:spcAft>
                <a:spcPts val="0"/>
              </a:spcAft>
              <a:buNone/>
            </a:pPr>
            <a:r>
              <a:t/>
            </a:r>
            <a:endParaRPr sz="1800">
              <a:solidFill>
                <a:schemeClr val="lt1"/>
              </a:solidFill>
              <a:latin typeface="Roboto"/>
              <a:ea typeface="Roboto"/>
              <a:cs typeface="Roboto"/>
              <a:sym typeface="Roboto"/>
            </a:endParaRPr>
          </a:p>
          <a:p>
            <a:pPr indent="0" lvl="0" marL="0" rtl="0" algn="l">
              <a:spcBef>
                <a:spcPts val="0"/>
              </a:spcBef>
              <a:spcAft>
                <a:spcPts val="0"/>
              </a:spcAft>
              <a:buNone/>
            </a:pPr>
            <a:r>
              <a:rPr lang="en" sz="1800">
                <a:solidFill>
                  <a:schemeClr val="lt1"/>
                </a:solidFill>
                <a:latin typeface="Roboto"/>
                <a:ea typeface="Roboto"/>
                <a:cs typeface="Roboto"/>
                <a:sym typeface="Roboto"/>
              </a:rPr>
              <a:t>Ways to improve this roadmap: </a:t>
            </a:r>
            <a:endParaRPr sz="1800">
              <a:solidFill>
                <a:schemeClr val="lt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9" name="Shape 79"/>
        <p:cNvGrpSpPr/>
        <p:nvPr/>
      </p:nvGrpSpPr>
      <p:grpSpPr>
        <a:xfrm>
          <a:off x="0" y="0"/>
          <a:ext cx="0" cy="0"/>
          <a:chOff x="0" y="0"/>
          <a:chExt cx="0" cy="0"/>
        </a:xfrm>
      </p:grpSpPr>
      <p:sp>
        <p:nvSpPr>
          <p:cNvPr id="80" name="Google Shape;80;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Datasets:</a:t>
            </a:r>
            <a:endParaRPr/>
          </a:p>
        </p:txBody>
      </p:sp>
      <p:cxnSp>
        <p:nvCxnSpPr>
          <p:cNvPr id="81" name="Google Shape;81;p15"/>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
        <p:nvSpPr>
          <p:cNvPr id="82" name="Google Shape;82;p15"/>
          <p:cNvSpPr txBox="1"/>
          <p:nvPr/>
        </p:nvSpPr>
        <p:spPr>
          <a:xfrm>
            <a:off x="0" y="1844575"/>
            <a:ext cx="3073800" cy="3799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Our dataset</a:t>
            </a:r>
            <a:endParaRPr sz="1800">
              <a:solidFill>
                <a:schemeClr val="dk2"/>
              </a:solidFill>
              <a:latin typeface="Roboto"/>
              <a:ea typeface="Roboto"/>
              <a:cs typeface="Roboto"/>
              <a:sym typeface="Roboto"/>
            </a:endParaRPr>
          </a:p>
          <a:p>
            <a:pPr indent="-342900" lvl="1" marL="914400" rtl="0" algn="l">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Season 2020-2021</a:t>
            </a:r>
            <a:endParaRPr sz="1800">
              <a:solidFill>
                <a:schemeClr val="dk2"/>
              </a:solidFill>
              <a:latin typeface="Roboto"/>
              <a:ea typeface="Roboto"/>
              <a:cs typeface="Roboto"/>
              <a:sym typeface="Roboto"/>
            </a:endParaRPr>
          </a:p>
          <a:p>
            <a:pPr indent="-342900" lvl="1" marL="914400" rtl="0" algn="l">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Season 2022-2023</a:t>
            </a:r>
            <a:endParaRPr sz="1800">
              <a:solidFill>
                <a:schemeClr val="dk2"/>
              </a:solidFill>
              <a:latin typeface="Roboto"/>
              <a:ea typeface="Roboto"/>
              <a:cs typeface="Roboto"/>
              <a:sym typeface="Roboto"/>
            </a:endParaRPr>
          </a:p>
          <a:p>
            <a:pPr indent="-342900" lvl="1" marL="914400" rtl="0" algn="l">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Season 2022-2023</a:t>
            </a:r>
            <a:endParaRPr sz="1800">
              <a:solidFill>
                <a:schemeClr val="dk2"/>
              </a:solidFill>
              <a:latin typeface="Roboto"/>
              <a:ea typeface="Roboto"/>
              <a:cs typeface="Roboto"/>
              <a:sym typeface="Roboto"/>
            </a:endParaRPr>
          </a:p>
          <a:p>
            <a:pPr indent="-342900" lvl="1" marL="914400" rtl="0" algn="l">
              <a:spcBef>
                <a:spcPts val="0"/>
              </a:spcBef>
              <a:spcAft>
                <a:spcPts val="0"/>
              </a:spcAft>
              <a:buClr>
                <a:schemeClr val="dk2"/>
              </a:buClr>
              <a:buSzPts val="1800"/>
              <a:buFont typeface="Roboto"/>
              <a:buChar char="-"/>
            </a:pPr>
            <a:r>
              <a:rPr lang="en" sz="1800">
                <a:solidFill>
                  <a:schemeClr val="dk2"/>
                </a:solidFill>
                <a:latin typeface="Roboto"/>
                <a:ea typeface="Roboto"/>
                <a:cs typeface="Roboto"/>
                <a:sym typeface="Roboto"/>
              </a:rPr>
              <a:t>Free Agency 2024</a:t>
            </a:r>
            <a:endParaRPr sz="1800">
              <a:solidFill>
                <a:schemeClr val="dk2"/>
              </a:solidFill>
              <a:latin typeface="Roboto"/>
              <a:ea typeface="Roboto"/>
              <a:cs typeface="Roboto"/>
              <a:sym typeface="Roboto"/>
            </a:endParaRPr>
          </a:p>
          <a:p>
            <a:pPr indent="0" lvl="0" marL="0" rtl="0" algn="l">
              <a:spcBef>
                <a:spcPts val="0"/>
              </a:spcBef>
              <a:spcAft>
                <a:spcPts val="0"/>
              </a:spcAft>
              <a:buNone/>
            </a:pPr>
            <a:r>
              <a:t/>
            </a:r>
            <a:endParaRPr sz="1800">
              <a:solidFill>
                <a:schemeClr val="dk2"/>
              </a:solidFill>
              <a:latin typeface="Roboto"/>
              <a:ea typeface="Roboto"/>
              <a:cs typeface="Roboto"/>
              <a:sym typeface="Roboto"/>
            </a:endParaRPr>
          </a:p>
          <a:p>
            <a:pPr indent="0" lvl="0" marL="0" rtl="0" algn="l">
              <a:spcBef>
                <a:spcPts val="0"/>
              </a:spcBef>
              <a:spcAft>
                <a:spcPts val="0"/>
              </a:spcAft>
              <a:buNone/>
            </a:pPr>
            <a:r>
              <a:t/>
            </a:r>
            <a:endParaRPr sz="1800">
              <a:solidFill>
                <a:schemeClr val="dk2"/>
              </a:solidFill>
              <a:latin typeface="Roboto"/>
              <a:ea typeface="Roboto"/>
              <a:cs typeface="Roboto"/>
              <a:sym typeface="Roboto"/>
            </a:endParaRPr>
          </a:p>
        </p:txBody>
      </p:sp>
      <p:sp>
        <p:nvSpPr>
          <p:cNvPr id="83" name="Google Shape;83;p15"/>
          <p:cNvSpPr txBox="1"/>
          <p:nvPr/>
        </p:nvSpPr>
        <p:spPr>
          <a:xfrm>
            <a:off x="3146563" y="1812375"/>
            <a:ext cx="2590800" cy="266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Roboto"/>
                <a:ea typeface="Roboto"/>
                <a:cs typeface="Roboto"/>
                <a:sym typeface="Roboto"/>
              </a:rPr>
              <a:t>Rk: Rank </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Player: Name of the player</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Pos: Position played by the player (e.g., PG for point guard, SG for shooting guard, etc.)</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Age: Age of the player</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Tm: Team the player belongs to</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G: Number of games played</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MP: Minutes played</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PER: Player Efficiency Rating</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TS.: True Shooting Percentage</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X3PAr: Three-Point Attempt Rate</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FTr: Free Throw Rate</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ORB.: Offensive Rebound Percentage</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DRB.: Defensive Rebound Percentage</a:t>
            </a:r>
            <a:endParaRPr sz="1000">
              <a:solidFill>
                <a:schemeClr val="dk2"/>
              </a:solidFill>
              <a:latin typeface="Roboto"/>
              <a:ea typeface="Roboto"/>
              <a:cs typeface="Roboto"/>
              <a:sym typeface="Roboto"/>
            </a:endParaRPr>
          </a:p>
          <a:p>
            <a:pPr indent="0" lvl="0" marL="0" rtl="0" algn="l">
              <a:spcBef>
                <a:spcPts val="0"/>
              </a:spcBef>
              <a:spcAft>
                <a:spcPts val="0"/>
              </a:spcAft>
              <a:buNone/>
            </a:pPr>
            <a:r>
              <a:t/>
            </a:r>
            <a:endParaRPr sz="800">
              <a:solidFill>
                <a:schemeClr val="dk2"/>
              </a:solidFill>
              <a:latin typeface="Roboto"/>
              <a:ea typeface="Roboto"/>
              <a:cs typeface="Roboto"/>
              <a:sym typeface="Roboto"/>
            </a:endParaRPr>
          </a:p>
        </p:txBody>
      </p:sp>
      <p:sp>
        <p:nvSpPr>
          <p:cNvPr id="84" name="Google Shape;84;p15"/>
          <p:cNvSpPr txBox="1"/>
          <p:nvPr/>
        </p:nvSpPr>
        <p:spPr>
          <a:xfrm>
            <a:off x="5810125" y="1812375"/>
            <a:ext cx="3000000" cy="246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latin typeface="Roboto"/>
                <a:ea typeface="Roboto"/>
                <a:cs typeface="Roboto"/>
                <a:sym typeface="Roboto"/>
              </a:rPr>
              <a:t>TRB.: Total Rebound Percentage</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AST.: Assist Percentage</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STL.: Steal Percentage</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BLK.: Block Percentage</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TOV.: Turnover Percentage</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USG.: Usage Percentage</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OWS: Offensive Win Shares</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DWS: Defensive Win Shares</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WS: Total Win Shares</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WS.48: Win Shares per 48 minutes</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OBPM: Offensive Box Plus/Minus</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DBPM: Defensive Box Plus/Minus</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BPM: Box Plus/Minus</a:t>
            </a:r>
            <a:endParaRPr sz="1000">
              <a:solidFill>
                <a:schemeClr val="dk2"/>
              </a:solidFill>
              <a:latin typeface="Roboto"/>
              <a:ea typeface="Roboto"/>
              <a:cs typeface="Roboto"/>
              <a:sym typeface="Roboto"/>
            </a:endParaRPr>
          </a:p>
          <a:p>
            <a:pPr indent="0" lvl="0" marL="0" rtl="0" algn="l">
              <a:spcBef>
                <a:spcPts val="0"/>
              </a:spcBef>
              <a:spcAft>
                <a:spcPts val="0"/>
              </a:spcAft>
              <a:buNone/>
            </a:pPr>
            <a:r>
              <a:rPr lang="en" sz="1000">
                <a:solidFill>
                  <a:schemeClr val="dk2"/>
                </a:solidFill>
                <a:latin typeface="Roboto"/>
                <a:ea typeface="Roboto"/>
                <a:cs typeface="Roboto"/>
                <a:sym typeface="Roboto"/>
              </a:rPr>
              <a:t>VORP: Value Over Replacement Player</a:t>
            </a:r>
            <a:endParaRPr sz="1000">
              <a:solidFill>
                <a:schemeClr val="dk2"/>
              </a:solidFill>
              <a:latin typeface="Roboto"/>
              <a:ea typeface="Roboto"/>
              <a:cs typeface="Roboto"/>
              <a:sym typeface="Roboto"/>
            </a:endParaRPr>
          </a:p>
          <a:p>
            <a:pPr indent="0" lvl="0" marL="0" rtl="0" algn="l">
              <a:spcBef>
                <a:spcPts val="0"/>
              </a:spcBef>
              <a:spcAft>
                <a:spcPts val="0"/>
              </a:spcAft>
              <a:buNone/>
            </a:pPr>
            <a:r>
              <a:t/>
            </a:r>
            <a:endParaRPr sz="800">
              <a:solidFill>
                <a:schemeClr val="dk2"/>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88" name="Shape 88"/>
        <p:cNvGrpSpPr/>
        <p:nvPr/>
      </p:nvGrpSpPr>
      <p:grpSpPr>
        <a:xfrm>
          <a:off x="0" y="0"/>
          <a:ext cx="0" cy="0"/>
          <a:chOff x="0" y="0"/>
          <a:chExt cx="0" cy="0"/>
        </a:xfrm>
      </p:grpSpPr>
      <p:pic>
        <p:nvPicPr>
          <p:cNvPr descr="Closeup from the side of a hand pushing a knob on an audio mixer" id="89" name="Google Shape;89;p16"/>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90" name="Google Shape;90;p16"/>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91" name="Google Shape;91;p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Show how you solve the problem you identified.</a:t>
            </a:r>
            <a:endParaRPr sz="2400"/>
          </a:p>
          <a:p>
            <a:pPr indent="0" lvl="0" marL="0" rtl="0" algn="l">
              <a:spcBef>
                <a:spcPts val="1600"/>
              </a:spcBef>
              <a:spcAft>
                <a:spcPts val="1600"/>
              </a:spcAft>
              <a:buNone/>
            </a:pPr>
            <a:r>
              <a:rPr lang="en" sz="2400"/>
              <a:t>What will be different when the problem is solved (by you)?</a:t>
            </a:r>
            <a:endParaRPr sz="2400"/>
          </a:p>
        </p:txBody>
      </p:sp>
      <p:pic>
        <p:nvPicPr>
          <p:cNvPr id="92" name="Google Shape;92;p16"/>
          <p:cNvPicPr preferRelativeResize="0"/>
          <p:nvPr/>
        </p:nvPicPr>
        <p:blipFill>
          <a:blip r:embed="rId4">
            <a:alphaModFix/>
          </a:blip>
          <a:stretch>
            <a:fillRect/>
          </a:stretch>
        </p:blipFill>
        <p:spPr>
          <a:xfrm>
            <a:off x="0" y="0"/>
            <a:ext cx="9144003" cy="5143501"/>
          </a:xfrm>
          <a:prstGeom prst="rect">
            <a:avLst/>
          </a:prstGeom>
          <a:noFill/>
          <a:ln>
            <a:noFill/>
          </a:ln>
        </p:spPr>
      </p:pic>
      <p:sp>
        <p:nvSpPr>
          <p:cNvPr id="93" name="Google Shape;93;p16"/>
          <p:cNvSpPr txBox="1"/>
          <p:nvPr/>
        </p:nvSpPr>
        <p:spPr>
          <a:xfrm>
            <a:off x="5213875" y="344200"/>
            <a:ext cx="5875500" cy="44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lt1"/>
                </a:solidFill>
                <a:latin typeface="Roboto"/>
                <a:ea typeface="Roboto"/>
                <a:cs typeface="Roboto"/>
                <a:sym typeface="Roboto"/>
              </a:rPr>
              <a:t>Exploratory</a:t>
            </a:r>
            <a:r>
              <a:rPr b="1" lang="en" sz="2100">
                <a:solidFill>
                  <a:schemeClr val="lt1"/>
                </a:solidFill>
                <a:latin typeface="Roboto"/>
                <a:ea typeface="Roboto"/>
                <a:cs typeface="Roboto"/>
                <a:sym typeface="Roboto"/>
              </a:rPr>
              <a:t> Data Analysis:</a:t>
            </a:r>
            <a:endParaRPr b="1" sz="2100">
              <a:solidFill>
                <a:schemeClr val="lt1"/>
              </a:solidFill>
              <a:latin typeface="Roboto"/>
              <a:ea typeface="Roboto"/>
              <a:cs typeface="Roboto"/>
              <a:sym typeface="Roboto"/>
            </a:endParaRPr>
          </a:p>
        </p:txBody>
      </p:sp>
      <p:pic>
        <p:nvPicPr>
          <p:cNvPr id="94" name="Google Shape;94;p16"/>
          <p:cNvPicPr preferRelativeResize="0"/>
          <p:nvPr/>
        </p:nvPicPr>
        <p:blipFill>
          <a:blip r:embed="rId5">
            <a:alphaModFix/>
          </a:blip>
          <a:stretch>
            <a:fillRect/>
          </a:stretch>
        </p:blipFill>
        <p:spPr>
          <a:xfrm>
            <a:off x="-9150" y="2996121"/>
            <a:ext cx="3481850" cy="2147375"/>
          </a:xfrm>
          <a:prstGeom prst="rect">
            <a:avLst/>
          </a:prstGeom>
          <a:noFill/>
          <a:ln>
            <a:noFill/>
          </a:ln>
        </p:spPr>
      </p:pic>
      <p:pic>
        <p:nvPicPr>
          <p:cNvPr id="95" name="Google Shape;95;p16"/>
          <p:cNvPicPr preferRelativeResize="0"/>
          <p:nvPr/>
        </p:nvPicPr>
        <p:blipFill>
          <a:blip r:embed="rId6">
            <a:alphaModFix/>
          </a:blip>
          <a:stretch>
            <a:fillRect/>
          </a:stretch>
        </p:blipFill>
        <p:spPr>
          <a:xfrm>
            <a:off x="-9150" y="5"/>
            <a:ext cx="3481850" cy="2147367"/>
          </a:xfrm>
          <a:prstGeom prst="rect">
            <a:avLst/>
          </a:prstGeom>
          <a:noFill/>
          <a:ln>
            <a:noFill/>
          </a:ln>
        </p:spPr>
      </p:pic>
      <p:pic>
        <p:nvPicPr>
          <p:cNvPr id="96" name="Google Shape;96;p16"/>
          <p:cNvPicPr preferRelativeResize="0"/>
          <p:nvPr/>
        </p:nvPicPr>
        <p:blipFill>
          <a:blip r:embed="rId7">
            <a:alphaModFix/>
          </a:blip>
          <a:stretch>
            <a:fillRect/>
          </a:stretch>
        </p:blipFill>
        <p:spPr>
          <a:xfrm>
            <a:off x="5662125" y="1498063"/>
            <a:ext cx="3481880" cy="21473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102" name="Google Shape;102;p17"/>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103" name="Google Shape;103;p17"/>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104" name="Google Shape;104;p17"/>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05" name="Google Shape;105;p17"/>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106" name="Google Shape;106;p17"/>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107" name="Google Shape;107;p17"/>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08" name="Google Shape;108;p17"/>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09" name="Google Shape;109;p17"/>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110" name="Google Shape;110;p17"/>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11" name="Google Shape;111;p17"/>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112" name="Google Shape;112;p17"/>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113" name="Google Shape;113;p17"/>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14" name="Google Shape;114;p17"/>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15" name="Google Shape;115;p17"/>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116" name="Google Shape;116;p17"/>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117" name="Google Shape;117;p17"/>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118" name="Google Shape;118;p17"/>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119" name="Google Shape;119;p17"/>
          <p:cNvPicPr preferRelativeResize="0"/>
          <p:nvPr/>
        </p:nvPicPr>
        <p:blipFill>
          <a:blip r:embed="rId4">
            <a:alphaModFix/>
          </a:blip>
          <a:stretch>
            <a:fillRect/>
          </a:stretch>
        </p:blipFill>
        <p:spPr>
          <a:xfrm>
            <a:off x="1404938" y="614363"/>
            <a:ext cx="6334125" cy="3914775"/>
          </a:xfrm>
          <a:prstGeom prst="rect">
            <a:avLst/>
          </a:prstGeom>
          <a:noFill/>
          <a:ln>
            <a:noFill/>
          </a:ln>
        </p:spPr>
      </p:pic>
      <p:pic>
        <p:nvPicPr>
          <p:cNvPr id="120" name="Google Shape;120;p17"/>
          <p:cNvPicPr preferRelativeResize="0"/>
          <p:nvPr/>
        </p:nvPicPr>
        <p:blipFill>
          <a:blip r:embed="rId5">
            <a:alphaModFix/>
          </a:blip>
          <a:stretch>
            <a:fillRect/>
          </a:stretch>
        </p:blipFill>
        <p:spPr>
          <a:xfrm>
            <a:off x="1238250" y="514350"/>
            <a:ext cx="6667500" cy="4114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126" name="Google Shape;126;p18"/>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127" name="Google Shape;127;p18"/>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128" name="Google Shape;128;p18"/>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29" name="Google Shape;129;p18"/>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130" name="Google Shape;130;p18"/>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131" name="Google Shape;131;p18"/>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32" name="Google Shape;132;p18"/>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33" name="Google Shape;133;p18"/>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134" name="Google Shape;134;p18"/>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35" name="Google Shape;135;p18"/>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136" name="Google Shape;136;p18"/>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137" name="Google Shape;137;p18"/>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38" name="Google Shape;138;p18"/>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39" name="Google Shape;139;p18"/>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140" name="Google Shape;140;p18"/>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141" name="Google Shape;141;p18"/>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142" name="Google Shape;142;p18"/>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143" name="Google Shape;143;p18"/>
          <p:cNvPicPr preferRelativeResize="0"/>
          <p:nvPr/>
        </p:nvPicPr>
        <p:blipFill>
          <a:blip r:embed="rId4">
            <a:alphaModFix/>
          </a:blip>
          <a:stretch>
            <a:fillRect/>
          </a:stretch>
        </p:blipFill>
        <p:spPr>
          <a:xfrm>
            <a:off x="1404938" y="614363"/>
            <a:ext cx="6334125" cy="3914775"/>
          </a:xfrm>
          <a:prstGeom prst="rect">
            <a:avLst/>
          </a:prstGeom>
          <a:noFill/>
          <a:ln>
            <a:noFill/>
          </a:ln>
        </p:spPr>
      </p:pic>
      <p:pic>
        <p:nvPicPr>
          <p:cNvPr id="144" name="Google Shape;144;p18"/>
          <p:cNvPicPr preferRelativeResize="0"/>
          <p:nvPr/>
        </p:nvPicPr>
        <p:blipFill>
          <a:blip r:embed="rId5">
            <a:alphaModFix/>
          </a:blip>
          <a:stretch>
            <a:fillRect/>
          </a:stretch>
        </p:blipFill>
        <p:spPr>
          <a:xfrm>
            <a:off x="1238250" y="514350"/>
            <a:ext cx="6667500" cy="4114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150" name="Google Shape;150;p19"/>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151" name="Google Shape;151;p19"/>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152" name="Google Shape;152;p19"/>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53" name="Google Shape;153;p19"/>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154" name="Google Shape;154;p19"/>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155" name="Google Shape;155;p19"/>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56" name="Google Shape;156;p19"/>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57" name="Google Shape;157;p19"/>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158" name="Google Shape;158;p19"/>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59" name="Google Shape;159;p19"/>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160" name="Google Shape;160;p19"/>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161" name="Google Shape;161;p19"/>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62" name="Google Shape;162;p19"/>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63" name="Google Shape;163;p19"/>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164" name="Google Shape;164;p19"/>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165" name="Google Shape;165;p19"/>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166" name="Google Shape;166;p19"/>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167" name="Google Shape;167;p19"/>
          <p:cNvPicPr preferRelativeResize="0"/>
          <p:nvPr/>
        </p:nvPicPr>
        <p:blipFill>
          <a:blip r:embed="rId4">
            <a:alphaModFix/>
          </a:blip>
          <a:stretch>
            <a:fillRect/>
          </a:stretch>
        </p:blipFill>
        <p:spPr>
          <a:xfrm>
            <a:off x="1557338" y="766763"/>
            <a:ext cx="6334125" cy="3914775"/>
          </a:xfrm>
          <a:prstGeom prst="rect">
            <a:avLst/>
          </a:prstGeom>
          <a:noFill/>
          <a:ln>
            <a:noFill/>
          </a:ln>
        </p:spPr>
      </p:pic>
      <p:pic>
        <p:nvPicPr>
          <p:cNvPr id="168" name="Google Shape;168;p19"/>
          <p:cNvPicPr preferRelativeResize="0"/>
          <p:nvPr/>
        </p:nvPicPr>
        <p:blipFill>
          <a:blip r:embed="rId5">
            <a:alphaModFix/>
          </a:blip>
          <a:stretch>
            <a:fillRect/>
          </a:stretch>
        </p:blipFill>
        <p:spPr>
          <a:xfrm>
            <a:off x="1571625" y="720090"/>
            <a:ext cx="6334125" cy="390906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0"/>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0"/>
          <p:cNvSpPr txBox="1"/>
          <p:nvPr>
            <p:ph idx="4294967295" type="title"/>
          </p:nvPr>
        </p:nvSpPr>
        <p:spPr>
          <a:xfrm>
            <a:off x="311700" y="220100"/>
            <a:ext cx="8520600" cy="101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team</a:t>
            </a:r>
            <a:endParaRPr/>
          </a:p>
          <a:p>
            <a:pPr indent="0" lvl="0" marL="0" rtl="0" algn="ctr">
              <a:spcBef>
                <a:spcPts val="400"/>
              </a:spcBef>
              <a:spcAft>
                <a:spcPts val="400"/>
              </a:spcAft>
              <a:buNone/>
            </a:pPr>
            <a:r>
              <a:rPr i="1" lang="en" sz="1600"/>
              <a:t>Answer the question, “Why are we the ones to solve the problem we identified?”</a:t>
            </a:r>
            <a:endParaRPr i="1" sz="1600"/>
          </a:p>
        </p:txBody>
      </p:sp>
      <p:pic>
        <p:nvPicPr>
          <p:cNvPr descr="Corporate headshot of a woman" id="175" name="Google Shape;175;p20"/>
          <p:cNvPicPr preferRelativeResize="0"/>
          <p:nvPr/>
        </p:nvPicPr>
        <p:blipFill>
          <a:blip r:embed="rId3">
            <a:alphaModFix/>
          </a:blip>
          <a:stretch>
            <a:fillRect/>
          </a:stretch>
        </p:blipFill>
        <p:spPr>
          <a:xfrm>
            <a:off x="420725" y="1363020"/>
            <a:ext cx="1644300" cy="1644300"/>
          </a:xfrm>
          <a:prstGeom prst="ellipse">
            <a:avLst/>
          </a:prstGeom>
          <a:noFill/>
          <a:ln>
            <a:noFill/>
          </a:ln>
        </p:spPr>
      </p:pic>
      <p:pic>
        <p:nvPicPr>
          <p:cNvPr descr="Corporate headshot of a man" id="176" name="Google Shape;176;p20"/>
          <p:cNvPicPr preferRelativeResize="0"/>
          <p:nvPr/>
        </p:nvPicPr>
        <p:blipFill>
          <a:blip r:embed="rId4">
            <a:alphaModFix/>
          </a:blip>
          <a:stretch>
            <a:fillRect/>
          </a:stretch>
        </p:blipFill>
        <p:spPr>
          <a:xfrm>
            <a:off x="2638668" y="1363170"/>
            <a:ext cx="1644300" cy="1644000"/>
          </a:xfrm>
          <a:prstGeom prst="ellipse">
            <a:avLst/>
          </a:prstGeom>
          <a:noFill/>
          <a:ln>
            <a:noFill/>
          </a:ln>
        </p:spPr>
      </p:pic>
      <p:pic>
        <p:nvPicPr>
          <p:cNvPr descr="Corporate headshot of a woman" id="177" name="Google Shape;177;p20"/>
          <p:cNvPicPr preferRelativeResize="0"/>
          <p:nvPr/>
        </p:nvPicPr>
        <p:blipFill>
          <a:blip r:embed="rId5">
            <a:alphaModFix/>
          </a:blip>
          <a:stretch>
            <a:fillRect/>
          </a:stretch>
        </p:blipFill>
        <p:spPr>
          <a:xfrm>
            <a:off x="4856629" y="1363008"/>
            <a:ext cx="1644300" cy="1644300"/>
          </a:xfrm>
          <a:prstGeom prst="ellipse">
            <a:avLst/>
          </a:prstGeom>
          <a:noFill/>
          <a:ln>
            <a:noFill/>
          </a:ln>
        </p:spPr>
      </p:pic>
      <p:sp>
        <p:nvSpPr>
          <p:cNvPr id="178" name="Google Shape;178;p20"/>
          <p:cNvSpPr txBox="1"/>
          <p:nvPr>
            <p:ph idx="4294967295" type="title"/>
          </p:nvPr>
        </p:nvSpPr>
        <p:spPr>
          <a:xfrm>
            <a:off x="231725"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Wendy Writer</a:t>
            </a:r>
            <a:endParaRPr sz="1800">
              <a:solidFill>
                <a:schemeClr val="dk1"/>
              </a:solidFill>
            </a:endParaRPr>
          </a:p>
        </p:txBody>
      </p:sp>
      <p:sp>
        <p:nvSpPr>
          <p:cNvPr id="179" name="Google Shape;179;p20"/>
          <p:cNvSpPr txBox="1"/>
          <p:nvPr>
            <p:ph idx="4294967295" type="body"/>
          </p:nvPr>
        </p:nvSpPr>
        <p:spPr>
          <a:xfrm>
            <a:off x="231725"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sp>
        <p:nvSpPr>
          <p:cNvPr id="180" name="Google Shape;180;p20"/>
          <p:cNvSpPr txBox="1"/>
          <p:nvPr>
            <p:ph idx="4294967295" type="title"/>
          </p:nvPr>
        </p:nvSpPr>
        <p:spPr>
          <a:xfrm>
            <a:off x="2449668"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Ronny Reader</a:t>
            </a:r>
            <a:endParaRPr sz="1800">
              <a:solidFill>
                <a:schemeClr val="dk1"/>
              </a:solidFill>
            </a:endParaRPr>
          </a:p>
        </p:txBody>
      </p:sp>
      <p:sp>
        <p:nvSpPr>
          <p:cNvPr id="181" name="Google Shape;181;p20"/>
          <p:cNvSpPr txBox="1"/>
          <p:nvPr>
            <p:ph idx="4294967295" type="title"/>
          </p:nvPr>
        </p:nvSpPr>
        <p:spPr>
          <a:xfrm>
            <a:off x="4667629"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Abby Author</a:t>
            </a:r>
            <a:endParaRPr sz="1800">
              <a:solidFill>
                <a:schemeClr val="dk1"/>
              </a:solidFill>
            </a:endParaRPr>
          </a:p>
        </p:txBody>
      </p:sp>
      <p:sp>
        <p:nvSpPr>
          <p:cNvPr id="182" name="Google Shape;182;p20"/>
          <p:cNvSpPr txBox="1"/>
          <p:nvPr>
            <p:ph idx="4294967295" type="body"/>
          </p:nvPr>
        </p:nvSpPr>
        <p:spPr>
          <a:xfrm>
            <a:off x="2449668"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sp>
        <p:nvSpPr>
          <p:cNvPr id="183" name="Google Shape;183;p20"/>
          <p:cNvSpPr txBox="1"/>
          <p:nvPr>
            <p:ph idx="4294967295" type="body"/>
          </p:nvPr>
        </p:nvSpPr>
        <p:spPr>
          <a:xfrm>
            <a:off x="4667629"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pic>
        <p:nvPicPr>
          <p:cNvPr descr="Corporate headshot of a man" id="184" name="Google Shape;184;p20"/>
          <p:cNvPicPr preferRelativeResize="0"/>
          <p:nvPr/>
        </p:nvPicPr>
        <p:blipFill>
          <a:blip r:embed="rId6">
            <a:alphaModFix/>
          </a:blip>
          <a:stretch>
            <a:fillRect/>
          </a:stretch>
        </p:blipFill>
        <p:spPr>
          <a:xfrm>
            <a:off x="7074590" y="1363020"/>
            <a:ext cx="1644300" cy="1644300"/>
          </a:xfrm>
          <a:prstGeom prst="ellipse">
            <a:avLst/>
          </a:prstGeom>
          <a:noFill/>
          <a:ln>
            <a:noFill/>
          </a:ln>
        </p:spPr>
      </p:pic>
      <p:sp>
        <p:nvSpPr>
          <p:cNvPr id="185" name="Google Shape;185;p20"/>
          <p:cNvSpPr txBox="1"/>
          <p:nvPr>
            <p:ph idx="4294967295" type="title"/>
          </p:nvPr>
        </p:nvSpPr>
        <p:spPr>
          <a:xfrm>
            <a:off x="6885590"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Berry Books</a:t>
            </a:r>
            <a:endParaRPr sz="1800">
              <a:solidFill>
                <a:schemeClr val="dk1"/>
              </a:solidFill>
            </a:endParaRPr>
          </a:p>
        </p:txBody>
      </p:sp>
      <p:sp>
        <p:nvSpPr>
          <p:cNvPr id="186" name="Google Shape;186;p20"/>
          <p:cNvSpPr txBox="1"/>
          <p:nvPr>
            <p:ph idx="4294967295" type="body"/>
          </p:nvPr>
        </p:nvSpPr>
        <p:spPr>
          <a:xfrm>
            <a:off x="6885590"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pic>
        <p:nvPicPr>
          <p:cNvPr id="187" name="Google Shape;187;p20"/>
          <p:cNvPicPr preferRelativeResize="0"/>
          <p:nvPr/>
        </p:nvPicPr>
        <p:blipFill>
          <a:blip r:embed="rId7">
            <a:alphaModFix/>
          </a:blip>
          <a:stretch>
            <a:fillRect/>
          </a:stretch>
        </p:blipFill>
        <p:spPr>
          <a:xfrm>
            <a:off x="0" y="0"/>
            <a:ext cx="9144003" cy="5143501"/>
          </a:xfrm>
          <a:prstGeom prst="rect">
            <a:avLst/>
          </a:prstGeom>
          <a:noFill/>
          <a:ln>
            <a:noFill/>
          </a:ln>
        </p:spPr>
      </p:pic>
      <p:pic>
        <p:nvPicPr>
          <p:cNvPr id="188" name="Google Shape;188;p20"/>
          <p:cNvPicPr preferRelativeResize="0"/>
          <p:nvPr/>
        </p:nvPicPr>
        <p:blipFill>
          <a:blip r:embed="rId8">
            <a:alphaModFix/>
          </a:blip>
          <a:stretch>
            <a:fillRect/>
          </a:stretch>
        </p:blipFill>
        <p:spPr>
          <a:xfrm>
            <a:off x="5828025" y="1019175"/>
            <a:ext cx="3315975" cy="4124325"/>
          </a:xfrm>
          <a:prstGeom prst="rect">
            <a:avLst/>
          </a:prstGeom>
          <a:noFill/>
          <a:ln>
            <a:noFill/>
          </a:ln>
        </p:spPr>
      </p:pic>
      <p:pic>
        <p:nvPicPr>
          <p:cNvPr id="189" name="Google Shape;189;p20"/>
          <p:cNvPicPr preferRelativeResize="0"/>
          <p:nvPr/>
        </p:nvPicPr>
        <p:blipFill>
          <a:blip r:embed="rId9">
            <a:alphaModFix/>
          </a:blip>
          <a:stretch>
            <a:fillRect/>
          </a:stretch>
        </p:blipFill>
        <p:spPr>
          <a:xfrm>
            <a:off x="0" y="1019175"/>
            <a:ext cx="3051550" cy="4124325"/>
          </a:xfrm>
          <a:prstGeom prst="rect">
            <a:avLst/>
          </a:prstGeom>
          <a:noFill/>
          <a:ln>
            <a:noFill/>
          </a:ln>
        </p:spPr>
      </p:pic>
      <p:pic>
        <p:nvPicPr>
          <p:cNvPr id="190" name="Google Shape;190;p20"/>
          <p:cNvPicPr preferRelativeResize="0"/>
          <p:nvPr/>
        </p:nvPicPr>
        <p:blipFill>
          <a:blip r:embed="rId10">
            <a:alphaModFix/>
          </a:blip>
          <a:stretch>
            <a:fillRect/>
          </a:stretch>
        </p:blipFill>
        <p:spPr>
          <a:xfrm>
            <a:off x="3042600" y="1019175"/>
            <a:ext cx="2865425" cy="4124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196" name="Google Shape;196;p21"/>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197" name="Google Shape;197;p21"/>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198" name="Google Shape;198;p21"/>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99" name="Google Shape;199;p21"/>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200" name="Google Shape;200;p21"/>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201" name="Google Shape;201;p21"/>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02" name="Google Shape;202;p21"/>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203" name="Google Shape;203;p21"/>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204" name="Google Shape;204;p21"/>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05" name="Google Shape;205;p21"/>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206" name="Google Shape;206;p21"/>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207" name="Google Shape;207;p21"/>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208" name="Google Shape;208;p21"/>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209" name="Google Shape;209;p21"/>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210" name="Google Shape;210;p21"/>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211" name="Google Shape;211;p21"/>
          <p:cNvGraphicFramePr/>
          <p:nvPr/>
        </p:nvGraphicFramePr>
        <p:xfrm>
          <a:off x="323100" y="2983265"/>
          <a:ext cx="3000000" cy="3000000"/>
        </p:xfrm>
        <a:graphic>
          <a:graphicData uri="http://schemas.openxmlformats.org/drawingml/2006/table">
            <a:tbl>
              <a:tblPr>
                <a:noFill/>
                <a:tableStyleId>{A2B03BBD-2AB1-4471-A6F1-F5AFCC70A00D}</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pic>
        <p:nvPicPr>
          <p:cNvPr id="212" name="Google Shape;212;p21"/>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213" name="Google Shape;213;p21"/>
          <p:cNvPicPr preferRelativeResize="0"/>
          <p:nvPr/>
        </p:nvPicPr>
        <p:blipFill>
          <a:blip r:embed="rId4">
            <a:alphaModFix/>
          </a:blip>
          <a:stretch>
            <a:fillRect/>
          </a:stretch>
        </p:blipFill>
        <p:spPr>
          <a:xfrm>
            <a:off x="1404938" y="614363"/>
            <a:ext cx="6334125" cy="3914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